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361" r:id="rId3"/>
    <p:sldId id="375" r:id="rId4"/>
    <p:sldId id="380" r:id="rId5"/>
    <p:sldId id="374" r:id="rId6"/>
    <p:sldId id="386" r:id="rId7"/>
    <p:sldId id="376" r:id="rId8"/>
    <p:sldId id="381" r:id="rId9"/>
    <p:sldId id="385" r:id="rId10"/>
    <p:sldId id="387" r:id="rId11"/>
    <p:sldId id="388" r:id="rId12"/>
    <p:sldId id="377" r:id="rId13"/>
    <p:sldId id="389" r:id="rId14"/>
    <p:sldId id="390" r:id="rId15"/>
    <p:sldId id="383" r:id="rId16"/>
    <p:sldId id="382" r:id="rId17"/>
    <p:sldId id="391" r:id="rId18"/>
    <p:sldId id="393" r:id="rId19"/>
    <p:sldId id="371" r:id="rId20"/>
  </p:sldIdLst>
  <p:sldSz cx="13004800" cy="9753600"/>
  <p:notesSz cx="6858000" cy="9144000"/>
  <p:custDataLst>
    <p:tags r:id="rId22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40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1FF"/>
    <a:srgbClr val="FFD479"/>
    <a:srgbClr val="0000FF"/>
    <a:srgbClr val="D5D5D5"/>
    <a:srgbClr val="488E8E"/>
    <a:srgbClr val="50A4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7"/>
    <p:restoredTop sz="79290" autoAdjust="0"/>
  </p:normalViewPr>
  <p:slideViewPr>
    <p:cSldViewPr snapToGrid="0">
      <p:cViewPr varScale="1">
        <p:scale>
          <a:sx n="81" d="100"/>
          <a:sy n="81" d="100"/>
        </p:scale>
        <p:origin x="1512" y="96"/>
      </p:cViewPr>
      <p:guideLst>
        <p:guide orient="horz" pos="3072"/>
        <p:guide pos="4096"/>
      </p:guideLst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2" name="Shape 26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EBCF0-2815-5EA3-C817-CB8C860A8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63773FB-C0BC-1EFE-5BF0-51E16D80C7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68C2BC-D125-CD92-F1B5-E0BCE3E57D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79400" algn="just">
              <a:lnSpc>
                <a:spcPts val="1200"/>
              </a:lnSpc>
              <a:spcAft>
                <a:spcPts val="600"/>
              </a:spcAft>
            </a:pPr>
            <a:endParaRPr lang="zh-CN" altLang="en-US" dirty="0">
              <a:solidFill>
                <a:srgbClr val="D1D5DB"/>
              </a:solidFill>
              <a:effectLst/>
              <a:latin typeface="Söhne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22241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E747B-33A5-DD97-F3EC-3EC6278EE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7960BB8-F20F-2C59-B854-AF9D9B3166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7A41E3-16D7-EEC9-1FC2-C522D26434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79400" algn="just">
              <a:lnSpc>
                <a:spcPts val="1200"/>
              </a:lnSpc>
              <a:spcAft>
                <a:spcPts val="600"/>
              </a:spcAft>
            </a:pPr>
            <a:endParaRPr lang="zh-CN" altLang="en-US" dirty="0">
              <a:solidFill>
                <a:srgbClr val="D1D5DB"/>
              </a:solidFill>
              <a:effectLst/>
              <a:latin typeface="Söhne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61346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79400" algn="just">
              <a:lnSpc>
                <a:spcPts val="1200"/>
              </a:lnSpc>
              <a:spcAft>
                <a:spcPts val="600"/>
              </a:spcAft>
            </a:pPr>
            <a:endParaRPr lang="zh-CN" altLang="en-US" dirty="0">
              <a:solidFill>
                <a:srgbClr val="D1D5DB"/>
              </a:solidFill>
              <a:effectLst/>
              <a:latin typeface="Söhne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45467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744A4-BEF1-5386-7FF7-24A3B7606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E24D21C-47BC-689A-8B95-7347DF2B79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1B56AF-ED1B-B161-9C65-E911D3308C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79400" algn="just">
              <a:lnSpc>
                <a:spcPts val="1200"/>
              </a:lnSpc>
              <a:spcAft>
                <a:spcPts val="600"/>
              </a:spcAft>
            </a:pPr>
            <a:endParaRPr lang="zh-CN" altLang="en-US" dirty="0">
              <a:solidFill>
                <a:srgbClr val="D1D5DB"/>
              </a:solidFill>
              <a:effectLst/>
              <a:latin typeface="Söhne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88705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61B20-6041-287C-497F-4943D2033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FB6173A-0A56-B81D-D4C4-7D7D62C111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A6DF4CA-700C-DAC4-CE21-E009B57516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79400" algn="just">
              <a:lnSpc>
                <a:spcPts val="1200"/>
              </a:lnSpc>
              <a:spcAft>
                <a:spcPts val="600"/>
              </a:spcAft>
            </a:pPr>
            <a:endParaRPr lang="zh-CN" altLang="en-US" dirty="0">
              <a:solidFill>
                <a:srgbClr val="D1D5DB"/>
              </a:solidFill>
              <a:effectLst/>
              <a:latin typeface="Söhne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836024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79400" algn="just">
              <a:lnSpc>
                <a:spcPts val="1200"/>
              </a:lnSpc>
              <a:spcAft>
                <a:spcPts val="600"/>
              </a:spcAft>
            </a:pPr>
            <a:endParaRPr lang="zh-CN" altLang="en-US" dirty="0">
              <a:solidFill>
                <a:srgbClr val="D1D5DB"/>
              </a:solidFill>
              <a:effectLst/>
              <a:latin typeface="Söhne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64043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79400" algn="just">
              <a:lnSpc>
                <a:spcPts val="1200"/>
              </a:lnSpc>
              <a:spcAft>
                <a:spcPts val="600"/>
              </a:spcAft>
            </a:pPr>
            <a:endParaRPr lang="zh-CN" altLang="en-US" dirty="0">
              <a:solidFill>
                <a:srgbClr val="D1D5DB"/>
              </a:solidFill>
              <a:effectLst/>
              <a:latin typeface="Söhne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0956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EFD40-33AF-FF73-4EA1-08C327908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B288285-3DF1-AC9F-3C36-3FF2002027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E15461-2791-8B4D-261B-B91970AA63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79400" algn="just">
              <a:lnSpc>
                <a:spcPts val="1200"/>
              </a:lnSpc>
              <a:spcAft>
                <a:spcPts val="600"/>
              </a:spcAft>
            </a:pPr>
            <a:endParaRPr lang="zh-CN" altLang="en-US" dirty="0">
              <a:solidFill>
                <a:srgbClr val="D1D5DB"/>
              </a:solidFill>
              <a:effectLst/>
              <a:latin typeface="Söhne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086178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B00AA-02C0-0A97-401D-15BAA5F39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A45D50C-DDD0-ECFB-70B7-A3CC888773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0BA931-3163-C8C3-9FB4-8D0F531032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79400" algn="just">
              <a:lnSpc>
                <a:spcPts val="1200"/>
              </a:lnSpc>
              <a:spcAft>
                <a:spcPts val="600"/>
              </a:spcAft>
            </a:pPr>
            <a:endParaRPr lang="zh-CN" altLang="en-US" dirty="0">
              <a:solidFill>
                <a:srgbClr val="D1D5DB"/>
              </a:solidFill>
              <a:effectLst/>
              <a:latin typeface="Söhne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74016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79400" algn="just">
              <a:lnSpc>
                <a:spcPts val="1200"/>
              </a:lnSpc>
              <a:spcAft>
                <a:spcPts val="600"/>
              </a:spcAft>
            </a:pPr>
            <a:endParaRPr lang="zh-CN" altLang="zh-CN" sz="1800" dirty="0">
              <a:effectLst/>
              <a:latin typeface="Georgia" panose="02040502050405020303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053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79400" algn="just">
              <a:lnSpc>
                <a:spcPts val="1200"/>
              </a:lnSpc>
              <a:spcAft>
                <a:spcPts val="600"/>
              </a:spcAft>
            </a:pPr>
            <a:endParaRPr lang="zh-CN" altLang="en-US" dirty="0">
              <a:solidFill>
                <a:srgbClr val="D1D5DB"/>
              </a:solidFill>
              <a:effectLst/>
              <a:latin typeface="Söhne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89720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79400" algn="just">
              <a:lnSpc>
                <a:spcPts val="1200"/>
              </a:lnSpc>
              <a:spcAft>
                <a:spcPts val="600"/>
              </a:spcAft>
            </a:pPr>
            <a:endParaRPr lang="zh-CN" altLang="en-US" dirty="0">
              <a:solidFill>
                <a:srgbClr val="D1D5DB"/>
              </a:solidFill>
              <a:effectLst/>
              <a:latin typeface="Söhne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79021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79400" algn="just">
              <a:lnSpc>
                <a:spcPts val="1200"/>
              </a:lnSpc>
              <a:spcAft>
                <a:spcPts val="600"/>
              </a:spcAft>
            </a:pPr>
            <a:endParaRPr lang="zh-CN" altLang="en-US" dirty="0">
              <a:solidFill>
                <a:srgbClr val="D1D5DB"/>
              </a:solidFill>
              <a:effectLst/>
              <a:latin typeface="Söhne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0453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79400" algn="just">
              <a:lnSpc>
                <a:spcPts val="1200"/>
              </a:lnSpc>
              <a:spcAft>
                <a:spcPts val="600"/>
              </a:spcAft>
            </a:pPr>
            <a:endParaRPr lang="zh-CN" altLang="en-US" dirty="0">
              <a:solidFill>
                <a:srgbClr val="D1D5DB"/>
              </a:solidFill>
              <a:effectLst/>
              <a:latin typeface="Söhne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06904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08EA6-40C2-DB4E-5DD7-06AC081F4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1ADBBC0-4487-551E-17EA-0E245EA4B3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8C3889-741E-0E19-F4E8-6B5A1B122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79400" algn="just">
              <a:lnSpc>
                <a:spcPts val="1200"/>
              </a:lnSpc>
              <a:spcAft>
                <a:spcPts val="600"/>
              </a:spcAft>
            </a:pPr>
            <a:endParaRPr lang="zh-CN" altLang="en-US" dirty="0">
              <a:solidFill>
                <a:srgbClr val="D1D5DB"/>
              </a:solidFill>
              <a:effectLst/>
              <a:latin typeface="Söhne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6725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79400" algn="just">
              <a:lnSpc>
                <a:spcPts val="1200"/>
              </a:lnSpc>
              <a:spcAft>
                <a:spcPts val="600"/>
              </a:spcAft>
            </a:pPr>
            <a:endParaRPr lang="zh-CN" altLang="en-US" dirty="0">
              <a:solidFill>
                <a:srgbClr val="D1D5DB"/>
              </a:solidFill>
              <a:effectLst/>
              <a:latin typeface="Söhne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52703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79400" algn="just">
              <a:lnSpc>
                <a:spcPts val="1200"/>
              </a:lnSpc>
              <a:spcAft>
                <a:spcPts val="600"/>
              </a:spcAft>
            </a:pPr>
            <a:endParaRPr lang="zh-CN" altLang="en-US" dirty="0">
              <a:solidFill>
                <a:srgbClr val="D1D5DB"/>
              </a:solidFill>
              <a:effectLst/>
              <a:latin typeface="Söhne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56136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613D7-84B1-FFD1-17EC-6E1231C81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98DA248-E696-1220-7E62-4C6BC5110F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BD86E0-7688-26E3-A548-413566001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79400" algn="just">
              <a:lnSpc>
                <a:spcPts val="1200"/>
              </a:lnSpc>
              <a:spcAft>
                <a:spcPts val="600"/>
              </a:spcAft>
            </a:pPr>
            <a:endParaRPr lang="zh-CN" altLang="en-US" dirty="0">
              <a:solidFill>
                <a:srgbClr val="D1D5DB"/>
              </a:solidFill>
              <a:effectLst/>
              <a:latin typeface="Söhne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59745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11" algn="ctr">
              <a:spcBef>
                <a:spcPts val="0"/>
              </a:spcBef>
              <a:buSzTx/>
              <a:buNone/>
              <a:defRPr sz="3200"/>
            </a:lvl2pPr>
            <a:lvl3pPr marL="0" indent="457223" algn="ctr">
              <a:spcBef>
                <a:spcPts val="0"/>
              </a:spcBef>
              <a:buSzTx/>
              <a:buNone/>
              <a:defRPr sz="3200"/>
            </a:lvl3pPr>
            <a:lvl4pPr marL="0" indent="685835" algn="ctr">
              <a:spcBef>
                <a:spcPts val="0"/>
              </a:spcBef>
              <a:buSzTx/>
              <a:buNone/>
              <a:defRPr sz="3200"/>
            </a:lvl4pPr>
            <a:lvl5pPr marL="0" indent="914446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21" hasCustomPrompt="1"/>
          </p:nvPr>
        </p:nvSpPr>
        <p:spPr>
          <a:xfrm>
            <a:off x="1270000" y="6362701"/>
            <a:ext cx="10464800" cy="47192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在此键入引文。”"/>
          <p:cNvSpPr>
            <a:spLocks noGrp="1"/>
          </p:cNvSpPr>
          <p:nvPr>
            <p:ph type="body" sz="quarter" idx="22" hasCustomPrompt="1"/>
          </p:nvPr>
        </p:nvSpPr>
        <p:spPr>
          <a:xfrm>
            <a:off x="1270000" y="4327974"/>
            <a:ext cx="10464800" cy="56425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21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355644" y="673079"/>
            <a:ext cx="11112501" cy="762001"/>
          </a:xfrm>
          <a:prstGeom prst="rect">
            <a:avLst/>
          </a:prstGeom>
          <a:ln>
            <a:round/>
          </a:ln>
        </p:spPr>
        <p:txBody>
          <a:bodyPr lIns="38100" tIns="38100" rIns="38100" bIns="38100">
            <a:noAutofit/>
          </a:bodyPr>
          <a:lstStyle>
            <a:lvl1pPr algn="l" defTabSz="1295465">
              <a:defRPr sz="4001" spc="125">
                <a:solidFill>
                  <a:srgbClr val="5C0700"/>
                </a:solidFill>
                <a:uFill>
                  <a:solidFill>
                    <a:srgbClr val="5C0700"/>
                  </a:solidFill>
                </a:uFill>
              </a:defRPr>
            </a:lvl1pPr>
          </a:lstStyle>
          <a:p>
            <a:r>
              <a:t>标题文本</a:t>
            </a:r>
          </a:p>
        </p:txBody>
      </p:sp>
      <p:sp>
        <p:nvSpPr>
          <p:cNvPr id="118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181101" y="2095477"/>
            <a:ext cx="10909301" cy="6908801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539777" indent="-539777" algn="just" defTabSz="1295465">
              <a:spcBef>
                <a:spcPts val="2000"/>
              </a:spcBef>
              <a:buSzPct val="65000"/>
              <a:buBlip>
                <a:blip r:embed="rId2"/>
              </a:buBlip>
              <a:defRPr sz="2801">
                <a:solidFill>
                  <a:srgbClr val="212121"/>
                </a:solidFill>
                <a:uFill>
                  <a:solidFill>
                    <a:srgbClr val="212121"/>
                  </a:solidFill>
                </a:uFill>
              </a:defRPr>
            </a:lvl1pPr>
            <a:lvl2pPr marL="997000" indent="-539777" algn="just" defTabSz="1295465">
              <a:spcBef>
                <a:spcPts val="1400"/>
              </a:spcBef>
              <a:buSzPct val="35000"/>
              <a:buBlip>
                <a:blip r:embed="rId3"/>
              </a:buBlip>
              <a:defRPr sz="2400">
                <a:solidFill>
                  <a:srgbClr val="212121"/>
                </a:solidFill>
                <a:uFill>
                  <a:solidFill>
                    <a:srgbClr val="212121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2pPr>
            <a:lvl3pPr marL="1143057" indent="-228611" algn="just" defTabSz="1295465">
              <a:spcBef>
                <a:spcPts val="600"/>
              </a:spcBef>
              <a:buClr>
                <a:srgbClr val="002F73"/>
              </a:buClr>
              <a:buSzPct val="100000"/>
              <a:buChar char=""/>
              <a:defRPr sz="1800">
                <a:solidFill>
                  <a:srgbClr val="CE1C00"/>
                </a:solidFill>
                <a:uFill>
                  <a:solidFill>
                    <a:srgbClr val="CE1C00"/>
                  </a:solidFill>
                </a:u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600280" indent="-228611" defTabSz="1295465">
              <a:spcBef>
                <a:spcPts val="800"/>
              </a:spcBef>
              <a:buClr>
                <a:srgbClr val="D4945E"/>
              </a:buClr>
              <a:buSzPct val="100000"/>
              <a:buFont typeface="Arial" panose="020B0604020202020204"/>
              <a:defRPr sz="1800">
                <a:uFill>
                  <a:solidFill>
                    <a:srgbClr val="000000"/>
                  </a:solidFill>
                </a:u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defRPr>
            </a:lvl4pPr>
            <a:lvl5pPr marL="2057503" indent="-228611" defTabSz="1295465">
              <a:spcBef>
                <a:spcPts val="600"/>
              </a:spcBef>
              <a:buClr>
                <a:srgbClr val="553F2C"/>
              </a:buClr>
              <a:buSzPct val="100000"/>
              <a:buFont typeface="Arial" panose="020B0604020202020204"/>
              <a:defRPr sz="1800">
                <a:uFill>
                  <a:solidFill>
                    <a:srgbClr val="000000"/>
                  </a:solidFill>
                </a:u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468" y="9350720"/>
            <a:ext cx="384722" cy="323165"/>
          </a:xfrm>
          <a:prstGeom prst="rect">
            <a:avLst/>
          </a:prstGeom>
          <a:ln>
            <a:round/>
          </a:ln>
        </p:spPr>
        <p:txBody>
          <a:bodyPr lIns="38100" tIns="38100" rIns="38100" bIns="38100" anchor="ctr"/>
          <a:lstStyle>
            <a:lvl1pPr defTabSz="1295465">
              <a:defRPr sz="1600">
                <a:solidFill>
                  <a:srgbClr val="929292"/>
                </a:solidFill>
                <a:uFill>
                  <a:solidFill>
                    <a:srgbClr val="929292"/>
                  </a:solidFill>
                </a:uFill>
                <a:latin typeface="굴림"/>
                <a:ea typeface="굴림"/>
                <a:cs typeface="굴림"/>
                <a:sym typeface="굴림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27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r>
              <a:t>标题文本</a:t>
            </a:r>
          </a:p>
        </p:txBody>
      </p:sp>
      <p:sp>
        <p:nvSpPr>
          <p:cNvPr id="136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  <a:lvl2pPr marL="0" indent="228611" algn="ctr">
              <a:spcBef>
                <a:spcPts val="0"/>
              </a:spcBef>
              <a:buSzTx/>
              <a:buNone/>
              <a:defRPr sz="32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2pPr>
            <a:lvl3pPr marL="0" indent="457223" algn="ctr">
              <a:spcBef>
                <a:spcPts val="0"/>
              </a:spcBef>
              <a:buSzTx/>
              <a:buNone/>
              <a:defRPr sz="32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3pPr>
            <a:lvl4pPr marL="0" indent="685835" algn="ctr">
              <a:spcBef>
                <a:spcPts val="0"/>
              </a:spcBef>
              <a:buSzTx/>
              <a:buNone/>
              <a:defRPr sz="32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4pPr>
            <a:lvl5pPr marL="0" indent="914446" algn="ctr">
              <a:spcBef>
                <a:spcPts val="0"/>
              </a:spcBef>
              <a:buSzTx/>
              <a:buNone/>
              <a:defRPr sz="32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08500" y="9251952"/>
            <a:ext cx="375104" cy="379591"/>
          </a:xfrm>
          <a:prstGeom prst="rect">
            <a:avLst/>
          </a:prstGeom>
        </p:spPr>
        <p:txBody>
          <a:bodyPr/>
          <a:lstStyle>
            <a:lvl1pPr>
              <a:defRPr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r>
              <a:t>标题文本</a:t>
            </a:r>
          </a:p>
        </p:txBody>
      </p:sp>
      <p:sp>
        <p:nvSpPr>
          <p:cNvPr id="145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  <a:lvl2pPr>
              <a:defRPr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2pPr>
            <a:lvl3pPr>
              <a:defRPr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3pPr>
            <a:lvl4pPr>
              <a:defRPr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4pPr>
            <a:lvl5pPr>
              <a:defRPr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08500" y="9251952"/>
            <a:ext cx="375104" cy="379591"/>
          </a:xfrm>
          <a:prstGeom prst="rect">
            <a:avLst/>
          </a:prstGeom>
        </p:spPr>
        <p:txBody>
          <a:bodyPr/>
          <a:lstStyle>
            <a:lvl1pPr>
              <a:defRPr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>
            <a:lvl1pPr>
              <a:defRPr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r>
              <a:t>标题文本</a:t>
            </a:r>
          </a:p>
        </p:txBody>
      </p:sp>
      <p:sp>
        <p:nvSpPr>
          <p:cNvPr id="15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08500" y="9251952"/>
            <a:ext cx="375104" cy="379591"/>
          </a:xfrm>
          <a:prstGeom prst="rect">
            <a:avLst/>
          </a:prstGeom>
        </p:spPr>
        <p:txBody>
          <a:bodyPr/>
          <a:lstStyle>
            <a:lvl1pPr>
              <a:defRPr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323131" y="135409"/>
            <a:ext cx="12204701" cy="762001"/>
          </a:xfrm>
          <a:prstGeom prst="rect">
            <a:avLst/>
          </a:prstGeom>
          <a:ln>
            <a:round/>
          </a:ln>
        </p:spPr>
        <p:txBody>
          <a:bodyPr lIns="38100" tIns="38100" rIns="38100" bIns="38100">
            <a:noAutofit/>
          </a:bodyPr>
          <a:lstStyle>
            <a:lvl1pPr algn="l" defTabSz="1295465">
              <a:defRPr sz="4001" spc="125">
                <a:uFill>
                  <a:solidFill>
                    <a:srgbClr val="5C0700"/>
                  </a:solidFill>
                </a:u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t>标题文本</a:t>
            </a:r>
          </a:p>
        </p:txBody>
      </p:sp>
      <p:sp>
        <p:nvSpPr>
          <p:cNvPr id="162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181101" y="2095477"/>
            <a:ext cx="10909301" cy="6908801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254013" indent="-254013" algn="just" defTabSz="1295465">
              <a:lnSpc>
                <a:spcPct val="120000"/>
              </a:lnSpc>
              <a:spcBef>
                <a:spcPts val="2000"/>
              </a:spcBef>
              <a:buSzPct val="90000"/>
              <a:buChar char="✦"/>
              <a:defRPr sz="2801">
                <a:solidFill>
                  <a:srgbClr val="212121"/>
                </a:solidFill>
                <a:uFill>
                  <a:solidFill>
                    <a:srgbClr val="212121"/>
                  </a:solidFill>
                </a:uFill>
                <a:latin typeface="Gill Sans"/>
                <a:ea typeface="Gill Sans"/>
                <a:cs typeface="Gill Sans"/>
                <a:sym typeface="Gill Sans"/>
              </a:defRPr>
            </a:lvl1pPr>
            <a:lvl2pPr marL="741082" indent="-296560" algn="just" defTabSz="1295465">
              <a:lnSpc>
                <a:spcPct val="120000"/>
              </a:lnSpc>
              <a:spcBef>
                <a:spcPts val="1400"/>
              </a:spcBef>
              <a:buClr>
                <a:srgbClr val="212121"/>
              </a:buClr>
              <a:buChar char="‣"/>
              <a:defRPr sz="2400">
                <a:solidFill>
                  <a:srgbClr val="212121"/>
                </a:solidFill>
                <a:uFill>
                  <a:solidFill>
                    <a:srgbClr val="212121"/>
                  </a:solidFill>
                </a:uFill>
                <a:latin typeface="Gill Sans"/>
                <a:ea typeface="Gill Sans"/>
                <a:cs typeface="Gill Sans"/>
                <a:sym typeface="Gill Sans"/>
              </a:defRPr>
            </a:lvl2pPr>
            <a:lvl3pPr marL="1143057" indent="-228611" algn="just" defTabSz="1295465">
              <a:lnSpc>
                <a:spcPct val="120000"/>
              </a:lnSpc>
              <a:spcBef>
                <a:spcPts val="600"/>
              </a:spcBef>
              <a:buClr>
                <a:srgbClr val="232323"/>
              </a:buClr>
              <a:buSzPct val="100000"/>
              <a:defRPr sz="2400">
                <a:solidFill>
                  <a:srgbClr val="53585F"/>
                </a:solidFill>
                <a:uFill>
                  <a:solidFill>
                    <a:srgbClr val="CE1C00"/>
                  </a:solidFill>
                </a:uFill>
                <a:latin typeface="Gill Sans"/>
                <a:ea typeface="Gill Sans"/>
                <a:cs typeface="Gill Sans"/>
                <a:sym typeface="Gill Sans"/>
              </a:defRPr>
            </a:lvl3pPr>
            <a:lvl4pPr marL="1600280" indent="-228611" defTabSz="1295465">
              <a:lnSpc>
                <a:spcPct val="120000"/>
              </a:lnSpc>
              <a:spcBef>
                <a:spcPts val="800"/>
              </a:spcBef>
              <a:buClr>
                <a:srgbClr val="D4945E"/>
              </a:buClr>
              <a:buSzPct val="100000"/>
              <a:buFont typeface="Arial" panose="020B0604020202020204"/>
              <a:defRPr sz="1800">
                <a:uFill>
                  <a:solidFill>
                    <a:srgbClr val="000000"/>
                  </a:solidFill>
                </a:uFill>
                <a:latin typeface="Gill Sans"/>
                <a:ea typeface="Gill Sans"/>
                <a:cs typeface="Gill Sans"/>
                <a:sym typeface="Gill Sans"/>
              </a:defRPr>
            </a:lvl4pPr>
            <a:lvl5pPr marL="2057503" indent="-228611" defTabSz="1295465">
              <a:lnSpc>
                <a:spcPct val="120000"/>
              </a:lnSpc>
              <a:spcBef>
                <a:spcPts val="600"/>
              </a:spcBef>
              <a:buClr>
                <a:srgbClr val="553F2C"/>
              </a:buClr>
              <a:buSzPct val="100000"/>
              <a:buFont typeface="Arial" panose="020B0604020202020204"/>
              <a:defRPr sz="1800">
                <a:uFill>
                  <a:solidFill>
                    <a:srgbClr val="000000"/>
                  </a:solidFill>
                </a:uFill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6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39840" y="9240309"/>
            <a:ext cx="325120" cy="569387"/>
          </a:xfrm>
          <a:prstGeom prst="rect">
            <a:avLst/>
          </a:prstGeom>
          <a:ln>
            <a:round/>
          </a:ln>
        </p:spPr>
        <p:txBody>
          <a:bodyPr wrap="square" lIns="38100" tIns="38100" rIns="38100" bIns="38100" anchor="ctr"/>
          <a:lstStyle>
            <a:lvl1pPr defTabSz="1295465">
              <a:defRPr sz="1600">
                <a:uFill>
                  <a:solidFill>
                    <a:srgbClr val="929292"/>
                  </a:solidFill>
                </a:uFill>
                <a:latin typeface="굴림"/>
                <a:ea typeface="굴림"/>
                <a:cs typeface="굴림"/>
                <a:sym typeface="굴림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164" name="图像" descr="图像"/>
          <p:cNvPicPr>
            <a:picLocks noChangeAspect="1"/>
          </p:cNvPicPr>
          <p:nvPr/>
        </p:nvPicPr>
        <p:blipFill>
          <a:blip r:embed="rId2"/>
          <a:srcRect r="71732"/>
          <a:stretch>
            <a:fillRect/>
          </a:stretch>
        </p:blipFill>
        <p:spPr>
          <a:xfrm>
            <a:off x="9169859" y="78855"/>
            <a:ext cx="848508" cy="8752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5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5003" y="149654"/>
            <a:ext cx="2817241" cy="73351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hangsheng You, Kaibin Huang"/>
          <p:cNvSpPr txBox="1"/>
          <p:nvPr/>
        </p:nvSpPr>
        <p:spPr>
          <a:xfrm>
            <a:off x="3676374" y="6439828"/>
            <a:ext cx="5652055" cy="52322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spAutoFit/>
          </a:bodyPr>
          <a:lstStyle>
            <a:lvl1pPr defTabSz="1295400">
              <a:buClr>
                <a:srgbClr val="000000"/>
              </a:buClr>
              <a:defRPr sz="2900">
                <a:uFill>
                  <a:solidFill>
                    <a:srgbClr val="000000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2900"/>
              <a:t>Changsheng You, Kaibin Huang</a:t>
            </a:r>
          </a:p>
        </p:txBody>
      </p:sp>
      <p:grpSp>
        <p:nvGrpSpPr>
          <p:cNvPr id="192" name="成组"/>
          <p:cNvGrpSpPr/>
          <p:nvPr/>
        </p:nvGrpSpPr>
        <p:grpSpPr>
          <a:xfrm>
            <a:off x="2946539" y="7300445"/>
            <a:ext cx="7493001" cy="1524400"/>
            <a:chOff x="0" y="0"/>
            <a:chExt cx="7493000" cy="1524399"/>
          </a:xfrm>
        </p:grpSpPr>
        <p:sp>
          <p:nvSpPr>
            <p:cNvPr id="190" name="Dept. of Electrical &amp; Electronic Engineering…"/>
            <p:cNvSpPr/>
            <p:nvPr/>
          </p:nvSpPr>
          <p:spPr>
            <a:xfrm>
              <a:off x="1447800" y="0"/>
              <a:ext cx="6045200" cy="1087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/>
            <a:p>
              <a:pPr algn="l" defTabSz="1295465">
                <a:lnSpc>
                  <a:spcPct val="110000"/>
                </a:lnSpc>
                <a:buClr>
                  <a:srgbClr val="000000"/>
                </a:buClr>
                <a:defRPr sz="2200">
                  <a:uFill>
                    <a:solidFill>
                      <a:srgbClr val="000000"/>
                    </a:solidFill>
                  </a:uFill>
                </a:defRPr>
              </a:pPr>
              <a:r>
                <a:rPr sz="2200"/>
                <a:t>Dept. of Electrical &amp; Electronic Engineering</a:t>
              </a:r>
            </a:p>
            <a:p>
              <a:pPr algn="l" defTabSz="1295465">
                <a:lnSpc>
                  <a:spcPct val="110000"/>
                </a:lnSpc>
                <a:buClr>
                  <a:srgbClr val="000000"/>
                </a:buClr>
                <a:defRPr sz="2200">
                  <a:uFill>
                    <a:solidFill>
                      <a:srgbClr val="000000"/>
                    </a:solidFill>
                  </a:uFill>
                </a:defRPr>
              </a:pPr>
              <a:r>
                <a:rPr sz="2200"/>
                <a:t>The University of Hong Kong</a:t>
              </a:r>
            </a:p>
            <a:p>
              <a:pPr algn="l" defTabSz="1295465">
                <a:lnSpc>
                  <a:spcPct val="110000"/>
                </a:lnSpc>
                <a:buClr>
                  <a:srgbClr val="000000"/>
                </a:buClr>
                <a:defRPr sz="2200">
                  <a:uFill>
                    <a:solidFill>
                      <a:srgbClr val="000000"/>
                    </a:solidFill>
                  </a:uFill>
                </a:defRPr>
              </a:pPr>
              <a:r>
                <a:rPr sz="2200"/>
                <a:t>Hong Kong</a:t>
              </a:r>
            </a:p>
          </p:txBody>
        </p:sp>
        <p:pic>
          <p:nvPicPr>
            <p:cNvPr id="191" name="University_of_Hong_Kong.png" descr="University_of_Hong_Kong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3500"/>
              <a:ext cx="1300200" cy="1460899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193" name="矩形"/>
          <p:cNvSpPr/>
          <p:nvPr/>
        </p:nvSpPr>
        <p:spPr>
          <a:xfrm>
            <a:off x="-307231" y="-85208"/>
            <a:ext cx="13465424" cy="792015"/>
          </a:xfrm>
          <a:prstGeom prst="rect">
            <a:avLst/>
          </a:prstGeom>
          <a:solidFill>
            <a:srgbClr val="3169B5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defTabSz="1295465">
              <a:buClr>
                <a:srgbClr val="000000"/>
              </a:buClr>
              <a:defRPr sz="2400">
                <a:uFill>
                  <a:solidFill>
                    <a:srgbClr val="000000"/>
                  </a:solidFill>
                </a:uFill>
                <a:latin typeface="굴림"/>
                <a:ea typeface="굴림"/>
                <a:cs typeface="굴림"/>
                <a:sym typeface="굴림"/>
              </a:defRPr>
            </a:pPr>
            <a:endParaRPr sz="2400"/>
          </a:p>
        </p:txBody>
      </p:sp>
      <p:sp>
        <p:nvSpPr>
          <p:cNvPr id="194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6350" y="2707279"/>
            <a:ext cx="12992100" cy="1001122"/>
          </a:xfrm>
          <a:prstGeom prst="rect">
            <a:avLst/>
          </a:prstGeom>
          <a:ln>
            <a:round/>
          </a:ln>
        </p:spPr>
        <p:txBody>
          <a:bodyPr lIns="38100" tIns="38100" rIns="38100" bIns="38100" anchor="b">
            <a:noAutofit/>
          </a:bodyPr>
          <a:lstStyle>
            <a:lvl1pPr defTabSz="1295465">
              <a:defRPr sz="4001" spc="125">
                <a:solidFill>
                  <a:srgbClr val="316AB5"/>
                </a:solidFill>
                <a:uFill>
                  <a:solidFill>
                    <a:srgbClr val="5C0700"/>
                  </a:solidFill>
                </a:uFill>
              </a:defRPr>
            </a:lvl1pPr>
          </a:lstStyle>
          <a:p>
            <a:r>
              <a:t>标题文本</a:t>
            </a:r>
          </a:p>
        </p:txBody>
      </p:sp>
      <p:sp>
        <p:nvSpPr>
          <p:cNvPr id="195" name="矩形"/>
          <p:cNvSpPr/>
          <p:nvPr/>
        </p:nvSpPr>
        <p:spPr>
          <a:xfrm>
            <a:off x="448" y="9264341"/>
            <a:ext cx="13003907" cy="561066"/>
          </a:xfrm>
          <a:prstGeom prst="rect">
            <a:avLst/>
          </a:prstGeom>
          <a:solidFill>
            <a:srgbClr val="3169B5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defTabSz="1295465">
              <a:buClr>
                <a:srgbClr val="000000"/>
              </a:buClr>
              <a:defRPr sz="2400">
                <a:uFill>
                  <a:solidFill>
                    <a:srgbClr val="000000"/>
                  </a:solidFill>
                </a:uFill>
                <a:latin typeface="굴림"/>
                <a:ea typeface="굴림"/>
                <a:cs typeface="굴림"/>
                <a:sym typeface="굴림"/>
              </a:defRPr>
            </a:pPr>
            <a:endParaRPr sz="2400"/>
          </a:p>
        </p:txBody>
      </p:sp>
      <p:sp>
        <p:nvSpPr>
          <p:cNvPr id="196" name="线条"/>
          <p:cNvSpPr/>
          <p:nvPr/>
        </p:nvSpPr>
        <p:spPr>
          <a:xfrm>
            <a:off x="-133842" y="6076533"/>
            <a:ext cx="13272484" cy="1"/>
          </a:xfrm>
          <a:prstGeom prst="line">
            <a:avLst/>
          </a:prstGeom>
          <a:ln w="25400">
            <a:solidFill>
              <a:srgbClr val="3169B5"/>
            </a:solidFill>
            <a:miter lim="400000"/>
          </a:ln>
        </p:spPr>
        <p:txBody>
          <a:bodyPr lIns="0" tIns="0" rIns="0" bIns="0"/>
          <a:lstStyle/>
          <a:p>
            <a:pPr defTabSz="1295465">
              <a:buClr>
                <a:srgbClr val="000000"/>
              </a:buClr>
              <a:defRPr sz="2400">
                <a:uFill>
                  <a:solidFill>
                    <a:srgbClr val="000000"/>
                  </a:solidFill>
                </a:uFill>
                <a:latin typeface="굴림"/>
                <a:ea typeface="굴림"/>
                <a:cs typeface="굴림"/>
                <a:sym typeface="굴림"/>
              </a:defRPr>
            </a:pPr>
            <a:endParaRPr sz="2400"/>
          </a:p>
        </p:txBody>
      </p:sp>
      <p:sp>
        <p:nvSpPr>
          <p:cNvPr id="19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44194" y="9248989"/>
            <a:ext cx="410369" cy="348813"/>
          </a:xfrm>
          <a:prstGeom prst="rect">
            <a:avLst/>
          </a:prstGeom>
        </p:spPr>
        <p:txBody>
          <a:bodyPr/>
          <a:lstStyle>
            <a:lvl1pPr algn="r" defTabSz="1295465">
              <a:defRPr sz="1600">
                <a:uFill>
                  <a:solidFill>
                    <a:srgbClr val="000000"/>
                  </a:solidFill>
                </a:uFill>
                <a:latin typeface="굴림"/>
                <a:ea typeface="굴림"/>
                <a:cs typeface="굴림"/>
                <a:sym typeface="굴림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idx="21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11" algn="ctr">
              <a:spcBef>
                <a:spcPts val="0"/>
              </a:spcBef>
              <a:buSzTx/>
              <a:buNone/>
              <a:defRPr sz="3200"/>
            </a:lvl2pPr>
            <a:lvl3pPr marL="0" indent="457223" algn="ctr">
              <a:spcBef>
                <a:spcPts val="0"/>
              </a:spcBef>
              <a:buSzTx/>
              <a:buNone/>
              <a:defRPr sz="3200"/>
            </a:lvl3pPr>
            <a:lvl4pPr marL="0" indent="685835" algn="ctr">
              <a:spcBef>
                <a:spcPts val="0"/>
              </a:spcBef>
              <a:buSzTx/>
              <a:buNone/>
              <a:defRPr sz="3200"/>
            </a:lvl4pPr>
            <a:lvl5pPr marL="0" indent="914446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00485" y="9245602"/>
            <a:ext cx="39113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矩形"/>
          <p:cNvSpPr/>
          <p:nvPr/>
        </p:nvSpPr>
        <p:spPr>
          <a:xfrm>
            <a:off x="-2430" y="9257881"/>
            <a:ext cx="13465424" cy="534238"/>
          </a:xfrm>
          <a:prstGeom prst="rect">
            <a:avLst/>
          </a:prstGeom>
          <a:solidFill>
            <a:srgbClr val="3169B5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defTabSz="1295465">
              <a:buClr>
                <a:srgbClr val="000000"/>
              </a:buClr>
              <a:defRPr sz="2400">
                <a:uFill>
                  <a:solidFill>
                    <a:srgbClr val="000000"/>
                  </a:solidFill>
                </a:uFill>
                <a:latin typeface="굴림"/>
                <a:ea typeface="굴림"/>
                <a:cs typeface="굴림"/>
                <a:sym typeface="굴림"/>
              </a:defRPr>
            </a:pPr>
            <a:endParaRPr sz="2400"/>
          </a:p>
        </p:txBody>
      </p:sp>
      <p:sp>
        <p:nvSpPr>
          <p:cNvPr id="205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323131" y="135409"/>
            <a:ext cx="12204701" cy="762001"/>
          </a:xfrm>
          <a:prstGeom prst="rect">
            <a:avLst/>
          </a:prstGeom>
          <a:ln>
            <a:round/>
          </a:ln>
        </p:spPr>
        <p:txBody>
          <a:bodyPr lIns="38100" tIns="38100" rIns="38100" bIns="38100">
            <a:noAutofit/>
          </a:bodyPr>
          <a:lstStyle>
            <a:lvl1pPr algn="l" defTabSz="1295465">
              <a:defRPr sz="4001" spc="125">
                <a:uFill>
                  <a:solidFill>
                    <a:srgbClr val="5C0700"/>
                  </a:solidFill>
                </a:uFill>
              </a:defRPr>
            </a:lvl1pPr>
          </a:lstStyle>
          <a:p>
            <a:r>
              <a:t>标题文本</a:t>
            </a:r>
          </a:p>
        </p:txBody>
      </p:sp>
      <p:sp>
        <p:nvSpPr>
          <p:cNvPr id="206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181101" y="2095477"/>
            <a:ext cx="10909301" cy="6908801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254013" indent="-254013" algn="just" defTabSz="1295465">
              <a:lnSpc>
                <a:spcPct val="120000"/>
              </a:lnSpc>
              <a:spcBef>
                <a:spcPts val="2000"/>
              </a:spcBef>
              <a:buSzPct val="131000"/>
              <a:defRPr sz="2801">
                <a:solidFill>
                  <a:srgbClr val="212121"/>
                </a:solidFill>
                <a:uFill>
                  <a:solidFill>
                    <a:srgbClr val="212121"/>
                  </a:solidFill>
                </a:uFill>
              </a:defRPr>
            </a:lvl1pPr>
            <a:lvl2pPr marL="711236" indent="-254013" algn="just" defTabSz="1295465">
              <a:lnSpc>
                <a:spcPct val="120000"/>
              </a:lnSpc>
              <a:spcBef>
                <a:spcPts val="1400"/>
              </a:spcBef>
              <a:buSzPct val="117000"/>
              <a:defRPr sz="2400">
                <a:solidFill>
                  <a:srgbClr val="212121"/>
                </a:solidFill>
                <a:uFill>
                  <a:solidFill>
                    <a:srgbClr val="212121"/>
                  </a:solidFill>
                </a:uFill>
              </a:defRPr>
            </a:lvl2pPr>
            <a:lvl3pPr marL="1143057" indent="-228611" algn="just" defTabSz="1295465">
              <a:lnSpc>
                <a:spcPct val="120000"/>
              </a:lnSpc>
              <a:spcBef>
                <a:spcPts val="600"/>
              </a:spcBef>
              <a:buClr>
                <a:srgbClr val="232323"/>
              </a:buClr>
              <a:buSzPct val="100000"/>
              <a:defRPr sz="2400">
                <a:solidFill>
                  <a:srgbClr val="53585F"/>
                </a:solidFill>
                <a:uFill>
                  <a:solidFill>
                    <a:srgbClr val="CE1C00"/>
                  </a:solidFill>
                </a:u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600280" indent="-228611" defTabSz="1295465">
              <a:lnSpc>
                <a:spcPct val="120000"/>
              </a:lnSpc>
              <a:spcBef>
                <a:spcPts val="800"/>
              </a:spcBef>
              <a:buClr>
                <a:srgbClr val="D4945E"/>
              </a:buClr>
              <a:buSzPct val="100000"/>
              <a:buFont typeface="Arial" panose="020B0604020202020204"/>
              <a:defRPr sz="1800">
                <a:uFill>
                  <a:solidFill>
                    <a:srgbClr val="000000"/>
                  </a:solidFill>
                </a:u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defRPr>
            </a:lvl4pPr>
            <a:lvl5pPr marL="2057503" indent="-228611" defTabSz="1295465">
              <a:lnSpc>
                <a:spcPct val="120000"/>
              </a:lnSpc>
              <a:spcBef>
                <a:spcPts val="600"/>
              </a:spcBef>
              <a:buClr>
                <a:srgbClr val="553F2C"/>
              </a:buClr>
              <a:buSzPct val="100000"/>
              <a:buFont typeface="Arial" panose="020B0604020202020204"/>
              <a:defRPr sz="1800">
                <a:uFill>
                  <a:solidFill>
                    <a:srgbClr val="000000"/>
                  </a:solidFill>
                </a:u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0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468" y="9363420"/>
            <a:ext cx="384722" cy="323165"/>
          </a:xfrm>
          <a:prstGeom prst="rect">
            <a:avLst/>
          </a:prstGeom>
          <a:ln>
            <a:round/>
          </a:ln>
        </p:spPr>
        <p:txBody>
          <a:bodyPr lIns="38100" tIns="38100" rIns="38100" bIns="38100" anchor="ctr"/>
          <a:lstStyle>
            <a:lvl1pPr defTabSz="1295465">
              <a:defRPr sz="1600">
                <a:solidFill>
                  <a:srgbClr val="FFFFFF"/>
                </a:solidFill>
                <a:uFill>
                  <a:solidFill>
                    <a:srgbClr val="929292"/>
                  </a:solidFill>
                </a:uFill>
                <a:latin typeface="굴림"/>
                <a:ea typeface="굴림"/>
                <a:cs typeface="굴림"/>
                <a:sym typeface="굴림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208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337" y="49849"/>
            <a:ext cx="3350026" cy="97675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traight Connector 6"/>
          <p:cNvSpPr/>
          <p:nvPr/>
        </p:nvSpPr>
        <p:spPr>
          <a:xfrm>
            <a:off x="-1" y="630819"/>
            <a:ext cx="13004802" cy="1"/>
          </a:xfrm>
          <a:prstGeom prst="line">
            <a:avLst/>
          </a:prstGeom>
          <a:ln w="12700">
            <a:solidFill>
              <a:srgbClr val="4A7EBB"/>
            </a:solidFill>
          </a:ln>
        </p:spPr>
        <p:txBody>
          <a:bodyPr lIns="65023" tIns="65023" rIns="65023" bIns="65023"/>
          <a:lstStyle/>
          <a:p>
            <a:pPr algn="l" defTabSz="1300545">
              <a:defRPr sz="24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2400"/>
          </a:p>
        </p:txBody>
      </p:sp>
      <p:sp>
        <p:nvSpPr>
          <p:cNvPr id="216" name="Straight Connector 7"/>
          <p:cNvSpPr/>
          <p:nvPr/>
        </p:nvSpPr>
        <p:spPr>
          <a:xfrm>
            <a:off x="-1" y="9103363"/>
            <a:ext cx="13004802" cy="1"/>
          </a:xfrm>
          <a:prstGeom prst="line">
            <a:avLst/>
          </a:prstGeom>
          <a:ln w="12700">
            <a:solidFill>
              <a:srgbClr val="4A7EBB"/>
            </a:solidFill>
          </a:ln>
        </p:spPr>
        <p:txBody>
          <a:bodyPr lIns="65023" tIns="65023" rIns="65023" bIns="65023"/>
          <a:lstStyle/>
          <a:p>
            <a:pPr algn="l" defTabSz="1300545">
              <a:defRPr sz="24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2400"/>
          </a:p>
        </p:txBody>
      </p:sp>
      <p:sp>
        <p:nvSpPr>
          <p:cNvPr id="217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650239" y="390600"/>
            <a:ext cx="11704322" cy="1625601"/>
          </a:xfrm>
          <a:prstGeom prst="rect">
            <a:avLst/>
          </a:prstGeom>
        </p:spPr>
        <p:txBody>
          <a:bodyPr lIns="65023" tIns="65023" rIns="65023" bIns="65023"/>
          <a:lstStyle>
            <a:lvl1pPr defTabSz="1300545">
              <a:defRPr sz="62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t>标题文本</a:t>
            </a:r>
          </a:p>
        </p:txBody>
      </p:sp>
      <p:sp>
        <p:nvSpPr>
          <p:cNvPr id="21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82796" y="9111022"/>
            <a:ext cx="371766" cy="377537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1300545">
              <a:defRPr sz="16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650239" y="390600"/>
            <a:ext cx="11704322" cy="1625601"/>
          </a:xfrm>
          <a:prstGeom prst="rect">
            <a:avLst/>
          </a:prstGeom>
        </p:spPr>
        <p:txBody>
          <a:bodyPr lIns="65023" tIns="65023" rIns="65023" bIns="65023"/>
          <a:lstStyle>
            <a:lvl1pPr defTabSz="1300545">
              <a:defRPr sz="62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t>标题文本</a:t>
            </a:r>
          </a:p>
        </p:txBody>
      </p:sp>
      <p:sp>
        <p:nvSpPr>
          <p:cNvPr id="226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650239" y="2275843"/>
            <a:ext cx="11704322" cy="6436927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471194" indent="-471194" defTabSz="1300545">
              <a:spcBef>
                <a:spcPts val="1000"/>
              </a:spcBef>
              <a:buSzPct val="100000"/>
              <a:buChar char="❑"/>
              <a:defRPr sz="44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06191" indent="-448967" defTabSz="1300545">
              <a:spcBef>
                <a:spcPts val="1000"/>
              </a:spcBef>
              <a:buSzPct val="100000"/>
              <a:buChar char="➢"/>
              <a:defRPr sz="44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indent="-419121" defTabSz="1300545">
              <a:spcBef>
                <a:spcPts val="1000"/>
              </a:spcBef>
              <a:buSzPct val="100000"/>
              <a:defRPr sz="44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74614" indent="-502946" defTabSz="1300545">
              <a:spcBef>
                <a:spcPts val="1000"/>
              </a:spcBef>
              <a:buSzPct val="100000"/>
              <a:buChar char="–"/>
              <a:defRPr sz="44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331836" indent="-502946" defTabSz="1300545">
              <a:spcBef>
                <a:spcPts val="1000"/>
              </a:spcBef>
              <a:buSzPct val="100000"/>
              <a:buChar char="»"/>
              <a:defRPr sz="44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82796" y="9111022"/>
            <a:ext cx="371766" cy="377537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1300545">
              <a:defRPr sz="16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975359" y="3029941"/>
            <a:ext cx="11054082" cy="2090703"/>
          </a:xfrm>
          <a:prstGeom prst="rect">
            <a:avLst/>
          </a:prstGeom>
        </p:spPr>
        <p:txBody>
          <a:bodyPr lIns="65023" tIns="65023" rIns="65023" bIns="65023"/>
          <a:lstStyle>
            <a:lvl1pPr defTabSz="1300545">
              <a:defRPr sz="62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t>标题文本</a:t>
            </a:r>
          </a:p>
        </p:txBody>
      </p:sp>
      <p:sp>
        <p:nvSpPr>
          <p:cNvPr id="235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950721" y="5527044"/>
            <a:ext cx="9103361" cy="2492587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0" indent="0" algn="ctr" defTabSz="1300545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indent="457223" algn="ctr" defTabSz="1300545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indent="914446" algn="ctr" defTabSz="1300545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indent="1371668" algn="ctr" defTabSz="1300545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indent="1828892" algn="ctr" defTabSz="1300545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82796" y="9111022"/>
            <a:ext cx="371766" cy="377537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1300545">
              <a:defRPr sz="16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marR="0" lvl="0" algn="l" defTabSz="457223" rtl="0" eaLnBrk="1" fontAlgn="auto" latinLnBrk="0" hangingPunc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>
                <a:tab pos="139707" algn="l"/>
                <a:tab pos="457223" algn="l"/>
              </a:tabLst>
              <a:defRPr sz="250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94080" y="9040146"/>
            <a:ext cx="2926080" cy="51928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307840" y="9040146"/>
            <a:ext cx="4389120" cy="51928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67EBD-76A8-4DBB-A0BE-4EFCABE04D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idx="21"/>
          </p:nvPr>
        </p:nvSpPr>
        <p:spPr>
          <a:xfrm>
            <a:off x="2717800" y="635004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11" algn="ctr">
              <a:spcBef>
                <a:spcPts val="0"/>
              </a:spcBef>
              <a:buSzTx/>
              <a:buNone/>
              <a:defRPr sz="3200"/>
            </a:lvl2pPr>
            <a:lvl3pPr marL="0" indent="457223" algn="ctr">
              <a:spcBef>
                <a:spcPts val="0"/>
              </a:spcBef>
              <a:buSzTx/>
              <a:buNone/>
              <a:defRPr sz="3200"/>
            </a:lvl3pPr>
            <a:lvl4pPr marL="0" indent="685835" algn="ctr">
              <a:spcBef>
                <a:spcPts val="0"/>
              </a:spcBef>
              <a:buSzTx/>
              <a:buNone/>
              <a:defRPr sz="3200"/>
            </a:lvl4pPr>
            <a:lvl5pPr marL="0" indent="914446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1"/>
            </a:lvl1pPr>
          </a:lstStyle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444522" indent="-444522">
              <a:defRPr sz="3000"/>
            </a:lvl1pPr>
            <a:lvl2pPr>
              <a:defRPr sz="2501"/>
            </a:lvl2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idx="21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17" indent="-342917">
              <a:spcBef>
                <a:spcPts val="3200"/>
              </a:spcBef>
              <a:buSzPct val="150000"/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  <a:lvl2pPr marL="685835" indent="-342917">
              <a:spcBef>
                <a:spcPts val="3200"/>
              </a:spcBef>
              <a:defRPr sz="2801"/>
            </a:lvl2pPr>
            <a:lvl3pPr marL="1028752" indent="-342917">
              <a:spcBef>
                <a:spcPts val="3200"/>
              </a:spcBef>
              <a:defRPr sz="2801"/>
            </a:lvl3pPr>
            <a:lvl4pPr marL="1371668" indent="-342917">
              <a:spcBef>
                <a:spcPts val="3200"/>
              </a:spcBef>
              <a:defRPr sz="2801"/>
            </a:lvl4pPr>
            <a:lvl5pPr marL="1714586" indent="-342917">
              <a:spcBef>
                <a:spcPts val="3200"/>
              </a:spcBef>
              <a:defRPr sz="280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 marL="444522" indent="-444522">
              <a:buSzPct val="150000"/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21"/>
          </p:nvPr>
        </p:nvSpPr>
        <p:spPr>
          <a:xfrm>
            <a:off x="6680200" y="5026951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quarter" idx="22"/>
          </p:nvPr>
        </p:nvSpPr>
        <p:spPr>
          <a:xfrm>
            <a:off x="6502400" y="886751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idx="23"/>
          </p:nvPr>
        </p:nvSpPr>
        <p:spPr>
          <a:xfrm>
            <a:off x="-2374900" y="889004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00485" y="9251952"/>
            <a:ext cx="391134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4" r:id="rId24"/>
    <p:sldLayoutId id="2147483675" r:id="rId25"/>
    <p:sldLayoutId id="2147483676" r:id="rId26"/>
  </p:sldLayoutIdLst>
  <p:transition spd="med"/>
  <p:hf sldNum="0" hdr="0" ftr="0" dt="0"/>
  <p:txStyles>
    <p:titleStyle>
      <a:lvl1pPr marL="0" marR="0" indent="0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11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23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35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46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57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68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80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92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22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45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67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89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612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134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656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178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700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11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23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35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46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57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68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80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92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7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4.jpeg"/><Relationship Id="rId5" Type="http://schemas.openxmlformats.org/officeDocument/2006/relationships/image" Target="../media/image33.jp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9.png"/><Relationship Id="rId5" Type="http://schemas.openxmlformats.org/officeDocument/2006/relationships/image" Target="../media/image38.jpg"/><Relationship Id="rId4" Type="http://schemas.openxmlformats.org/officeDocument/2006/relationships/image" Target="../media/image3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0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7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9.png"/><Relationship Id="rId5" Type="http://schemas.openxmlformats.org/officeDocument/2006/relationships/image" Target="../media/image48.jpg"/><Relationship Id="rId10" Type="http://schemas.openxmlformats.org/officeDocument/2006/relationships/image" Target="../media/image53.png"/><Relationship Id="rId4" Type="http://schemas.openxmlformats.org/officeDocument/2006/relationships/image" Target="../media/image47.jpg"/><Relationship Id="rId9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54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7.jpg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7.png"/><Relationship Id="rId7" Type="http://schemas.openxmlformats.org/officeDocument/2006/relationships/image" Target="../media/image6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0.jp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矩形"/>
          <p:cNvSpPr/>
          <p:nvPr/>
        </p:nvSpPr>
        <p:spPr>
          <a:xfrm>
            <a:off x="-6" y="-28707"/>
            <a:ext cx="13004800" cy="1255429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defTabSz="1295465">
              <a:buClr>
                <a:srgbClr val="000000"/>
              </a:buClr>
              <a:defRPr sz="2400">
                <a:uFill>
                  <a:solidFill>
                    <a:srgbClr val="000000"/>
                  </a:solidFill>
                </a:uFill>
                <a:latin typeface="굴림"/>
                <a:ea typeface="굴림"/>
                <a:cs typeface="굴림"/>
                <a:sym typeface="굴림"/>
              </a:defRPr>
            </a:pPr>
            <a:endParaRPr sz="2400" dirty="0">
              <a:latin typeface="等线" panose="02010600030101010101" pitchFamily="2" charset="-122"/>
            </a:endParaRPr>
          </a:p>
        </p:txBody>
      </p:sp>
      <p:sp>
        <p:nvSpPr>
          <p:cNvPr id="265" name="Ubiquitous Computing in 6G Wireless Networks"/>
          <p:cNvSpPr txBox="1">
            <a:spLocks noGrp="1"/>
          </p:cNvSpPr>
          <p:nvPr>
            <p:ph type="title"/>
          </p:nvPr>
        </p:nvSpPr>
        <p:spPr>
          <a:xfrm>
            <a:off x="515936" y="2669820"/>
            <a:ext cx="11972915" cy="2159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30000"/>
              </a:lnSpc>
              <a:defRPr sz="3800" b="1" spc="118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altLang="zh-CN" sz="4900" dirty="0">
                <a:solidFill>
                  <a:srgbClr val="0070C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Human Motion Sensing with WIFI Passive Radar</a:t>
            </a:r>
            <a:endParaRPr lang="en-US" altLang="zh-CN" sz="4400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69CBB0C-4811-3E76-4F0B-41F12C7784A6}"/>
              </a:ext>
            </a:extLst>
          </p:cNvPr>
          <p:cNvSpPr txBox="1"/>
          <p:nvPr/>
        </p:nvSpPr>
        <p:spPr>
          <a:xfrm>
            <a:off x="171662" y="5256338"/>
            <a:ext cx="12591756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Reference: Through-Wall Human Sensing with </a:t>
            </a:r>
            <a:r>
              <a:rPr lang="en-US" altLang="zh-CN" sz="2400" b="1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WiFi</a:t>
            </a:r>
            <a:r>
              <a:rPr lang="en-US" altLang="zh-CN" sz="240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Passive Radar</a:t>
            </a:r>
          </a:p>
          <a:p>
            <a:pPr algn="ctr">
              <a:lnSpc>
                <a:spcPct val="150000"/>
              </a:lnSpc>
            </a:pPr>
            <a:r>
              <a:rPr lang="en-US" altLang="zh-CN" sz="2400" b="1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Hongbo</a:t>
            </a:r>
            <a:r>
              <a:rPr lang="en-US" altLang="zh-CN" sz="240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Sun, Senior Member, IEEE, Lek Guan Chia, and </a:t>
            </a:r>
            <a:r>
              <a:rPr lang="en-US" altLang="zh-CN" sz="2400" b="1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Sirajudeen</a:t>
            </a:r>
            <a:r>
              <a:rPr lang="en-US" altLang="zh-CN" sz="240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Gulam </a:t>
            </a:r>
            <a:r>
              <a:rPr lang="en-US" altLang="zh-CN" sz="2400" b="1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Razul</a:t>
            </a:r>
            <a:endParaRPr lang="en-US" altLang="zh-CN" sz="2400" b="1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DDED4F4-AFFF-8AC4-86E7-1473D25CCCE3}"/>
              </a:ext>
            </a:extLst>
          </p:cNvPr>
          <p:cNvSpPr txBox="1"/>
          <p:nvPr/>
        </p:nvSpPr>
        <p:spPr>
          <a:xfrm>
            <a:off x="5611631" y="8263706"/>
            <a:ext cx="7292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Dept. of Electronic &amp; Electrical Engineering</a:t>
            </a:r>
          </a:p>
          <a:p>
            <a:pPr algn="r"/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Southern University of Science and Technology China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4D16021-BDF8-93CD-32D8-4B4388B7B2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2" t="10198" r="24124" b="14287"/>
          <a:stretch/>
        </p:blipFill>
        <p:spPr>
          <a:xfrm>
            <a:off x="275523" y="59007"/>
            <a:ext cx="1080001" cy="1080000"/>
          </a:xfrm>
          <a:prstGeom prst="rect">
            <a:avLst/>
          </a:prstGeom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86AAE0E-4B2C-AC90-875D-FC4B69D51D55}"/>
              </a:ext>
            </a:extLst>
          </p:cNvPr>
          <p:cNvCxnSpPr>
            <a:cxnSpLocks/>
          </p:cNvCxnSpPr>
          <p:nvPr/>
        </p:nvCxnSpPr>
        <p:spPr>
          <a:xfrm>
            <a:off x="6" y="5187164"/>
            <a:ext cx="13004794" cy="23007"/>
          </a:xfrm>
          <a:prstGeom prst="line">
            <a:avLst/>
          </a:prstGeom>
          <a:noFill/>
          <a:ln w="31750" cap="flat">
            <a:solidFill>
              <a:srgbClr val="0070C0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矩形">
            <a:extLst>
              <a:ext uri="{FF2B5EF4-FFF2-40B4-BE49-F238E27FC236}">
                <a16:creationId xmlns:a16="http://schemas.microsoft.com/office/drawing/2014/main" id="{708ADA07-C264-F9ED-60A1-A806C00F3336}"/>
              </a:ext>
            </a:extLst>
          </p:cNvPr>
          <p:cNvSpPr/>
          <p:nvPr/>
        </p:nvSpPr>
        <p:spPr>
          <a:xfrm>
            <a:off x="0" y="9163567"/>
            <a:ext cx="13004800" cy="590033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defTabSz="1295465">
              <a:buClr>
                <a:srgbClr val="000000"/>
              </a:buClr>
              <a:defRPr sz="2400">
                <a:uFill>
                  <a:solidFill>
                    <a:srgbClr val="000000"/>
                  </a:solidFill>
                </a:uFill>
                <a:latin typeface="굴림"/>
                <a:ea typeface="굴림"/>
                <a:cs typeface="굴림"/>
                <a:sym typeface="굴림"/>
              </a:defRPr>
            </a:pPr>
            <a:endParaRPr sz="2400" dirty="0">
              <a:latin typeface="等线" panose="02010600030101010101" pitchFamily="2" charset="-122"/>
            </a:endParaRPr>
          </a:p>
        </p:txBody>
      </p:sp>
      <p:pic>
        <p:nvPicPr>
          <p:cNvPr id="9" name="图片 8" descr="徽标, 公司名称&#10;&#10;描述已自动生成">
            <a:extLst>
              <a:ext uri="{FF2B5EF4-FFF2-40B4-BE49-F238E27FC236}">
                <a16:creationId xmlns:a16="http://schemas.microsoft.com/office/drawing/2014/main" id="{FF28661D-B98A-4EDE-666C-E80358510B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91" t="37043" r="15167" b="42472"/>
          <a:stretch/>
        </p:blipFill>
        <p:spPr>
          <a:xfrm>
            <a:off x="9429008" y="210790"/>
            <a:ext cx="3400644" cy="71595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D86201D-1C0F-59A9-E895-9FF42DED4962}"/>
              </a:ext>
            </a:extLst>
          </p:cNvPr>
          <p:cNvSpPr/>
          <p:nvPr/>
        </p:nvSpPr>
        <p:spPr>
          <a:xfrm>
            <a:off x="7451510" y="7732769"/>
            <a:ext cx="53781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思源黑体 CN Heavy" panose="020B0A00000000000000" pitchFamily="34" charset="-122"/>
                <a:cs typeface="Times New Roman" panose="02020603050405020304" pitchFamily="18" charset="0"/>
              </a:rPr>
              <a:t>Haodong Zhang    12113010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思源黑体 CN Heavy" panose="020B0A00000000000000" pitchFamily="34" charset="-122"/>
                <a:cs typeface="Times New Roman" panose="02020603050405020304" pitchFamily="18" charset="0"/>
              </a:rPr>
              <a:t>2024.1.12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思源黑体 CN Heavy" panose="020B0A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F036569-834A-B91D-4EB8-9EDF7881F58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27171" y="1343513"/>
            <a:ext cx="3977617" cy="960328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D963C3C-133D-E029-E0C9-20D58FD33DEF}"/>
              </a:ext>
            </a:extLst>
          </p:cNvPr>
          <p:cNvSpPr/>
          <p:nvPr/>
        </p:nvSpPr>
        <p:spPr>
          <a:xfrm>
            <a:off x="136037" y="6717106"/>
            <a:ext cx="29183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n w="25400" cmpd="thickThin">
                  <a:noFill/>
                </a:ln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rPr>
              <a:t>Index Terms</a:t>
            </a:r>
            <a:endParaRPr lang="zh-CN" altLang="en-US" sz="1400" b="1" dirty="0">
              <a:ln w="25400" cmpd="thickThin">
                <a:noFill/>
              </a:ln>
              <a:latin typeface="Times New Roman" panose="02020603050405020304" pitchFamily="18" charset="0"/>
              <a:ea typeface="思源宋体 CN Heavy" panose="020209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EBA4354-B942-15E8-E6E0-960C1728C114}"/>
              </a:ext>
            </a:extLst>
          </p:cNvPr>
          <p:cNvSpPr/>
          <p:nvPr/>
        </p:nvSpPr>
        <p:spPr>
          <a:xfrm>
            <a:off x="228023" y="7409604"/>
            <a:ext cx="47714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Human Motion Sensing</a:t>
            </a: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WIFI Passive Radar</a:t>
            </a: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Software Defined Radio</a:t>
            </a: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Doppler Detection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FD2D5-165D-31A2-9D63-020D23362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矩形">
            <a:extLst>
              <a:ext uri="{FF2B5EF4-FFF2-40B4-BE49-F238E27FC236}">
                <a16:creationId xmlns:a16="http://schemas.microsoft.com/office/drawing/2014/main" id="{F0604D85-A5F1-9E2B-63C5-3901D48F995F}"/>
              </a:ext>
            </a:extLst>
          </p:cNvPr>
          <p:cNvSpPr/>
          <p:nvPr/>
        </p:nvSpPr>
        <p:spPr>
          <a:xfrm>
            <a:off x="-6" y="-28707"/>
            <a:ext cx="13004800" cy="1255429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defTabSz="1295465">
              <a:buClr>
                <a:srgbClr val="000000"/>
              </a:buClr>
              <a:defRPr sz="2400">
                <a:uFill>
                  <a:solidFill>
                    <a:srgbClr val="000000"/>
                  </a:solidFill>
                </a:uFill>
                <a:latin typeface="굴림"/>
                <a:ea typeface="굴림"/>
                <a:cs typeface="굴림"/>
                <a:sym typeface="굴림"/>
              </a:defRPr>
            </a:pPr>
            <a:endParaRPr sz="2400" dirty="0">
              <a:latin typeface="Calibri" panose="020F0502020204030204" pitchFamily="34" charset="0"/>
            </a:endParaRPr>
          </a:p>
        </p:txBody>
      </p:sp>
      <p:sp>
        <p:nvSpPr>
          <p:cNvPr id="265" name="Ubiquitous Computing in 6G Wireless Networks">
            <a:extLst>
              <a:ext uri="{FF2B5EF4-FFF2-40B4-BE49-F238E27FC236}">
                <a16:creationId xmlns:a16="http://schemas.microsoft.com/office/drawing/2014/main" id="{6262E7D5-E5B5-DA4E-38F3-BC35A85B6D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56775"/>
            <a:ext cx="13004794" cy="104721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30000"/>
              </a:lnSpc>
              <a:defRPr sz="3800" b="1" spc="118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Localization of WIFI AP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9B0B3536-03DB-7098-4A25-F8C33C8558CD}"/>
              </a:ext>
            </a:extLst>
          </p:cNvPr>
          <p:cNvSpPr/>
          <p:nvPr/>
        </p:nvSpPr>
        <p:spPr>
          <a:xfrm>
            <a:off x="0" y="9163567"/>
            <a:ext cx="13004800" cy="590033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defTabSz="1295465">
              <a:buClr>
                <a:srgbClr val="000000"/>
              </a:buClr>
              <a:defRPr sz="2400">
                <a:uFill>
                  <a:solidFill>
                    <a:srgbClr val="000000"/>
                  </a:solidFill>
                </a:uFill>
                <a:latin typeface="굴림"/>
                <a:ea typeface="굴림"/>
                <a:cs typeface="굴림"/>
                <a:sym typeface="굴림"/>
              </a:defRPr>
            </a:pPr>
            <a:endParaRPr sz="2400" dirty="0">
              <a:latin typeface="Calibri" panose="020F050202020403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93E178F-1124-E358-5558-C6EDCE2E1F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2" t="10198" r="24124" b="14287"/>
          <a:stretch/>
        </p:blipFill>
        <p:spPr>
          <a:xfrm>
            <a:off x="275523" y="59007"/>
            <a:ext cx="1080001" cy="1080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2E03F28-DA7B-E3A7-F816-89CF08E28B78}"/>
              </a:ext>
            </a:extLst>
          </p:cNvPr>
          <p:cNvSpPr txBox="1"/>
          <p:nvPr/>
        </p:nvSpPr>
        <p:spPr>
          <a:xfrm>
            <a:off x="36483" y="1363621"/>
            <a:ext cx="119465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Received Signal Strength (RSS) Model Fitting ——In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Practical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C6D37CF-DEC3-EC6C-2747-660E83758CA8}"/>
              </a:ext>
            </a:extLst>
          </p:cNvPr>
          <p:cNvSpPr txBox="1"/>
          <p:nvPr/>
        </p:nvSpPr>
        <p:spPr>
          <a:xfrm>
            <a:off x="180524" y="1979250"/>
            <a:ext cx="4830863" cy="1265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 loss measurements	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4CE62C-BD70-3C60-44BD-C1CF61F995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788" y="1992390"/>
            <a:ext cx="7254800" cy="111323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F39E54A-4C0D-0DA2-C38F-F1CF8D9209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7" r="22920"/>
          <a:stretch/>
        </p:blipFill>
        <p:spPr>
          <a:xfrm>
            <a:off x="220165" y="2970060"/>
            <a:ext cx="4569064" cy="5683707"/>
          </a:xfrm>
          <a:prstGeom prst="rect">
            <a:avLst/>
          </a:prstGeom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75A63A82-FD10-CF91-28DA-0194344C7D75}"/>
              </a:ext>
            </a:extLst>
          </p:cNvPr>
          <p:cNvCxnSpPr>
            <a:cxnSpLocks/>
          </p:cNvCxnSpPr>
          <p:nvPr/>
        </p:nvCxnSpPr>
        <p:spPr>
          <a:xfrm flipH="1">
            <a:off x="4290378" y="2636322"/>
            <a:ext cx="2973864" cy="17768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D60AD6B4-FD4C-6335-DE84-A5B4F6DAFA6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768" y="2970060"/>
            <a:ext cx="5266788" cy="3951635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5C770678-426B-30DD-7400-108A409F4705}"/>
              </a:ext>
            </a:extLst>
          </p:cNvPr>
          <p:cNvCxnSpPr>
            <a:cxnSpLocks/>
          </p:cNvCxnSpPr>
          <p:nvPr/>
        </p:nvCxnSpPr>
        <p:spPr>
          <a:xfrm>
            <a:off x="9216005" y="2706272"/>
            <a:ext cx="1970551" cy="26412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57581A92-C0E3-B487-CE14-DC6B095DEB0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5"/>
          <a:stretch/>
        </p:blipFill>
        <p:spPr>
          <a:xfrm>
            <a:off x="9088089" y="5739156"/>
            <a:ext cx="3355435" cy="4044107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875468A-23E7-22DF-170B-50AB23A34824}"/>
              </a:ext>
            </a:extLst>
          </p:cNvPr>
          <p:cNvCxnSpPr>
            <a:cxnSpLocks/>
          </p:cNvCxnSpPr>
          <p:nvPr/>
        </p:nvCxnSpPr>
        <p:spPr>
          <a:xfrm flipH="1">
            <a:off x="10201280" y="5441434"/>
            <a:ext cx="985276" cy="2457931"/>
          </a:xfrm>
          <a:prstGeom prst="straightConnector1">
            <a:avLst/>
          </a:prstGeom>
          <a:ln w="38100">
            <a:solidFill>
              <a:srgbClr val="1111FF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FEA42FDC-EB9B-67D3-A9CD-A793132DBD1B}"/>
              </a:ext>
            </a:extLst>
          </p:cNvPr>
          <p:cNvCxnSpPr>
            <a:cxnSpLocks/>
          </p:cNvCxnSpPr>
          <p:nvPr/>
        </p:nvCxnSpPr>
        <p:spPr>
          <a:xfrm flipH="1">
            <a:off x="3182587" y="4026885"/>
            <a:ext cx="5464556" cy="1946403"/>
          </a:xfrm>
          <a:prstGeom prst="straightConnector1">
            <a:avLst/>
          </a:prstGeom>
          <a:ln w="38100">
            <a:solidFill>
              <a:srgbClr val="1111FF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9" name="图片 28">
            <a:extLst>
              <a:ext uri="{FF2B5EF4-FFF2-40B4-BE49-F238E27FC236}">
                <a16:creationId xmlns:a16="http://schemas.microsoft.com/office/drawing/2014/main" id="{F716601B-0E21-94E5-1C9A-0CC66867CF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754" y="5570414"/>
            <a:ext cx="5377279" cy="439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9188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75C6F-87B0-7108-6A96-775B848AD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矩形">
            <a:extLst>
              <a:ext uri="{FF2B5EF4-FFF2-40B4-BE49-F238E27FC236}">
                <a16:creationId xmlns:a16="http://schemas.microsoft.com/office/drawing/2014/main" id="{1828A22C-0928-27CA-7D90-CD5D9E031F50}"/>
              </a:ext>
            </a:extLst>
          </p:cNvPr>
          <p:cNvSpPr/>
          <p:nvPr/>
        </p:nvSpPr>
        <p:spPr>
          <a:xfrm>
            <a:off x="-6" y="-28707"/>
            <a:ext cx="13004800" cy="1255429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defTabSz="1295465">
              <a:buClr>
                <a:srgbClr val="000000"/>
              </a:buClr>
              <a:defRPr sz="2400">
                <a:uFill>
                  <a:solidFill>
                    <a:srgbClr val="000000"/>
                  </a:solidFill>
                </a:uFill>
                <a:latin typeface="굴림"/>
                <a:ea typeface="굴림"/>
                <a:cs typeface="굴림"/>
                <a:sym typeface="굴림"/>
              </a:defRPr>
            </a:pPr>
            <a:endParaRPr sz="2400" dirty="0">
              <a:latin typeface="Calibri" panose="020F0502020204030204" pitchFamily="34" charset="0"/>
            </a:endParaRPr>
          </a:p>
        </p:txBody>
      </p:sp>
      <p:sp>
        <p:nvSpPr>
          <p:cNvPr id="265" name="Ubiquitous Computing in 6G Wireless Networks">
            <a:extLst>
              <a:ext uri="{FF2B5EF4-FFF2-40B4-BE49-F238E27FC236}">
                <a16:creationId xmlns:a16="http://schemas.microsoft.com/office/drawing/2014/main" id="{00B9267E-753F-F7ED-0031-AC45CA9A06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56775"/>
            <a:ext cx="13004794" cy="104721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30000"/>
              </a:lnSpc>
              <a:defRPr sz="3800" b="1" spc="118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Localization of WIFI AP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131F7697-BFE8-12E4-BD1C-D58C42BB942C}"/>
              </a:ext>
            </a:extLst>
          </p:cNvPr>
          <p:cNvSpPr/>
          <p:nvPr/>
        </p:nvSpPr>
        <p:spPr>
          <a:xfrm>
            <a:off x="0" y="9163567"/>
            <a:ext cx="13004800" cy="590033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defTabSz="1295465">
              <a:buClr>
                <a:srgbClr val="000000"/>
              </a:buClr>
              <a:defRPr sz="2400">
                <a:uFill>
                  <a:solidFill>
                    <a:srgbClr val="000000"/>
                  </a:solidFill>
                </a:uFill>
                <a:latin typeface="굴림"/>
                <a:ea typeface="굴림"/>
                <a:cs typeface="굴림"/>
                <a:sym typeface="굴림"/>
              </a:defRPr>
            </a:pPr>
            <a:endParaRPr sz="2400" dirty="0">
              <a:latin typeface="Calibri" panose="020F050202020403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6662599-9E24-E81D-7008-F589675824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2" t="10198" r="24124" b="14287"/>
          <a:stretch/>
        </p:blipFill>
        <p:spPr>
          <a:xfrm>
            <a:off x="275523" y="59007"/>
            <a:ext cx="1080001" cy="1080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EEFD762-4B37-60D2-E9E6-758D35DC69CF}"/>
              </a:ext>
            </a:extLst>
          </p:cNvPr>
          <p:cNvSpPr txBox="1"/>
          <p:nvPr/>
        </p:nvSpPr>
        <p:spPr>
          <a:xfrm>
            <a:off x="36483" y="1363621"/>
            <a:ext cx="119465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Received Signal Strength (RSS) Model Fitting ——In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Practical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D2D47F7-7E25-B013-FCBF-88FA412A95B0}"/>
              </a:ext>
            </a:extLst>
          </p:cNvPr>
          <p:cNvSpPr txBox="1"/>
          <p:nvPr/>
        </p:nvSpPr>
        <p:spPr>
          <a:xfrm>
            <a:off x="180524" y="1852591"/>
            <a:ext cx="6660535" cy="650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Practical measurements	 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63A7AD6-9AF8-6AF3-8B6E-1045B28225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0" b="1251"/>
          <a:stretch/>
        </p:blipFill>
        <p:spPr>
          <a:xfrm>
            <a:off x="830365" y="2488242"/>
            <a:ext cx="4328473" cy="350091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9AE4053-3299-B54E-B6B6-8815B3A145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5" t="530" r="5663" b="3246"/>
          <a:stretch/>
        </p:blipFill>
        <p:spPr>
          <a:xfrm>
            <a:off x="605642" y="5968284"/>
            <a:ext cx="4714503" cy="3785316"/>
          </a:xfrm>
          <a:prstGeom prst="rect">
            <a:avLst/>
          </a:prstGeom>
        </p:spPr>
      </p:pic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3059DA78-0EF6-1F4D-198E-41C7B43290F1}"/>
              </a:ext>
            </a:extLst>
          </p:cNvPr>
          <p:cNvSpPr/>
          <p:nvPr/>
        </p:nvSpPr>
        <p:spPr>
          <a:xfrm>
            <a:off x="3871355" y="5313138"/>
            <a:ext cx="213756" cy="242843"/>
          </a:xfrm>
          <a:prstGeom prst="triangl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268BFD97-0D5A-3616-C1B6-BCF4D8205501}"/>
              </a:ext>
            </a:extLst>
          </p:cNvPr>
          <p:cNvSpPr/>
          <p:nvPr/>
        </p:nvSpPr>
        <p:spPr>
          <a:xfrm>
            <a:off x="3403913" y="5627924"/>
            <a:ext cx="213756" cy="242843"/>
          </a:xfrm>
          <a:prstGeom prst="triangl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等腰三角形 13">
            <a:extLst>
              <a:ext uri="{FF2B5EF4-FFF2-40B4-BE49-F238E27FC236}">
                <a16:creationId xmlns:a16="http://schemas.microsoft.com/office/drawing/2014/main" id="{8A60C441-FD38-A90A-7F47-A47351571385}"/>
              </a:ext>
            </a:extLst>
          </p:cNvPr>
          <p:cNvSpPr/>
          <p:nvPr/>
        </p:nvSpPr>
        <p:spPr>
          <a:xfrm>
            <a:off x="4344389" y="4990834"/>
            <a:ext cx="213756" cy="242843"/>
          </a:xfrm>
          <a:prstGeom prst="triangl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3AB5082-0D7B-ACD9-76C8-D31FBE2355E9}"/>
              </a:ext>
            </a:extLst>
          </p:cNvPr>
          <p:cNvSpPr txBox="1"/>
          <p:nvPr/>
        </p:nvSpPr>
        <p:spPr>
          <a:xfrm rot="19177868">
            <a:off x="4248785" y="4384995"/>
            <a:ext cx="1079872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…</a:t>
            </a: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5A2E138-0BD7-1297-E491-E70B557FE2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771" y="1953602"/>
            <a:ext cx="6660535" cy="7690452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372CCDCE-8053-005F-5F43-96949D4F3D4E}"/>
              </a:ext>
            </a:extLst>
          </p:cNvPr>
          <p:cNvSpPr/>
          <p:nvPr/>
        </p:nvSpPr>
        <p:spPr>
          <a:xfrm>
            <a:off x="6053449" y="1892322"/>
            <a:ext cx="2769297" cy="739584"/>
          </a:xfrm>
          <a:prstGeom prst="rect">
            <a:avLst/>
          </a:prstGeom>
          <a:noFill/>
          <a:ln w="19050" cap="flat">
            <a:solidFill>
              <a:srgbClr val="FF0000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B9B4587-1180-E751-457B-D6035EBE6274}"/>
              </a:ext>
            </a:extLst>
          </p:cNvPr>
          <p:cNvSpPr/>
          <p:nvPr/>
        </p:nvSpPr>
        <p:spPr>
          <a:xfrm>
            <a:off x="6096311" y="3135676"/>
            <a:ext cx="2804802" cy="698138"/>
          </a:xfrm>
          <a:prstGeom prst="rect">
            <a:avLst/>
          </a:prstGeom>
          <a:noFill/>
          <a:ln w="19050" cap="flat">
            <a:solidFill>
              <a:srgbClr val="FF0000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17D057C-8D35-01EA-E52F-BD0B6676F4D6}"/>
              </a:ext>
            </a:extLst>
          </p:cNvPr>
          <p:cNvSpPr/>
          <p:nvPr/>
        </p:nvSpPr>
        <p:spPr>
          <a:xfrm>
            <a:off x="6096311" y="3813980"/>
            <a:ext cx="6573995" cy="396070"/>
          </a:xfrm>
          <a:prstGeom prst="rect">
            <a:avLst/>
          </a:prstGeom>
          <a:noFill/>
          <a:ln w="19050" cap="flat">
            <a:solidFill>
              <a:srgbClr val="FF0000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56301338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矩形"/>
          <p:cNvSpPr/>
          <p:nvPr/>
        </p:nvSpPr>
        <p:spPr>
          <a:xfrm>
            <a:off x="0" y="-12317"/>
            <a:ext cx="13004800" cy="1255429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defTabSz="1295465">
              <a:buClr>
                <a:srgbClr val="000000"/>
              </a:buClr>
              <a:defRPr sz="2400">
                <a:uFill>
                  <a:solidFill>
                    <a:srgbClr val="000000"/>
                  </a:solidFill>
                </a:uFill>
                <a:latin typeface="굴림"/>
                <a:ea typeface="굴림"/>
                <a:cs typeface="굴림"/>
                <a:sym typeface="굴림"/>
              </a:defRPr>
            </a:pPr>
            <a:endParaRPr sz="2400" dirty="0">
              <a:latin typeface="Calibri" panose="020F0502020204030204" pitchFamily="34" charset="0"/>
            </a:endParaRPr>
          </a:p>
        </p:txBody>
      </p:sp>
      <p:sp>
        <p:nvSpPr>
          <p:cNvPr id="265" name="Ubiquitous Computing in 6G Wireless Networks"/>
          <p:cNvSpPr txBox="1">
            <a:spLocks noGrp="1"/>
          </p:cNvSpPr>
          <p:nvPr>
            <p:ph type="title"/>
          </p:nvPr>
        </p:nvSpPr>
        <p:spPr>
          <a:xfrm>
            <a:off x="1175003" y="123402"/>
            <a:ext cx="11690604" cy="104721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30000"/>
              </a:lnSpc>
              <a:defRPr sz="3800" b="1" spc="118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Doppler Detection of Human Motions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708ADA07-C264-F9ED-60A1-A806C00F3336}"/>
              </a:ext>
            </a:extLst>
          </p:cNvPr>
          <p:cNvSpPr/>
          <p:nvPr/>
        </p:nvSpPr>
        <p:spPr>
          <a:xfrm>
            <a:off x="0" y="9163567"/>
            <a:ext cx="13004800" cy="590033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defTabSz="1295465">
              <a:buClr>
                <a:srgbClr val="000000"/>
              </a:buClr>
              <a:defRPr sz="2400">
                <a:uFill>
                  <a:solidFill>
                    <a:srgbClr val="000000"/>
                  </a:solidFill>
                </a:uFill>
                <a:latin typeface="굴림"/>
                <a:ea typeface="굴림"/>
                <a:cs typeface="굴림"/>
                <a:sym typeface="굴림"/>
              </a:defRPr>
            </a:pPr>
            <a:endParaRPr sz="2400" dirty="0">
              <a:latin typeface="Calibri" panose="020F050202020403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143AD2E-1377-881B-33C5-4EEC3DB022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2" t="10198" r="24124" b="14287"/>
          <a:stretch/>
        </p:blipFill>
        <p:spPr>
          <a:xfrm>
            <a:off x="95002" y="59006"/>
            <a:ext cx="1080001" cy="1080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98DE5EB-C293-24E7-DD35-B5550C209F8D}"/>
              </a:ext>
            </a:extLst>
          </p:cNvPr>
          <p:cNvSpPr txBox="1"/>
          <p:nvPr/>
        </p:nvSpPr>
        <p:spPr>
          <a:xfrm>
            <a:off x="95002" y="1378831"/>
            <a:ext cx="96190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C587A04-5968-E3A2-22C8-7D7626BAED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120" y="3040255"/>
            <a:ext cx="8672409" cy="4885864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BD144401-C13C-CBAD-ACD4-E3985A941633}"/>
              </a:ext>
            </a:extLst>
          </p:cNvPr>
          <p:cNvCxnSpPr>
            <a:cxnSpLocks/>
          </p:cNvCxnSpPr>
          <p:nvPr/>
        </p:nvCxnSpPr>
        <p:spPr>
          <a:xfrm>
            <a:off x="2395359" y="6365174"/>
            <a:ext cx="917857" cy="1353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CAF8ABE7-DD86-449A-43E1-CDD46F05E38D}"/>
              </a:ext>
            </a:extLst>
          </p:cNvPr>
          <p:cNvCxnSpPr>
            <a:cxnSpLocks/>
          </p:cNvCxnSpPr>
          <p:nvPr/>
        </p:nvCxnSpPr>
        <p:spPr>
          <a:xfrm flipV="1">
            <a:off x="2395359" y="5177642"/>
            <a:ext cx="3504965" cy="11875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5511DCF2-8386-4320-DDD0-623D92662DB0}"/>
              </a:ext>
            </a:extLst>
          </p:cNvPr>
          <p:cNvCxnSpPr>
            <a:cxnSpLocks/>
          </p:cNvCxnSpPr>
          <p:nvPr/>
        </p:nvCxnSpPr>
        <p:spPr>
          <a:xfrm>
            <a:off x="6502400" y="5296395"/>
            <a:ext cx="505021" cy="11364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A3D545CD-D248-F7EA-D8E8-CAFA48026DCB}"/>
              </a:ext>
            </a:extLst>
          </p:cNvPr>
          <p:cNvCxnSpPr>
            <a:cxnSpLocks/>
          </p:cNvCxnSpPr>
          <p:nvPr/>
        </p:nvCxnSpPr>
        <p:spPr>
          <a:xfrm>
            <a:off x="2395359" y="6365174"/>
            <a:ext cx="4612062" cy="676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B32C12C2-5ABA-0075-1CEE-BA4D7C619BA1}"/>
              </a:ext>
            </a:extLst>
          </p:cNvPr>
          <p:cNvSpPr txBox="1"/>
          <p:nvPr/>
        </p:nvSpPr>
        <p:spPr>
          <a:xfrm rot="614032">
            <a:off x="2120386" y="6420303"/>
            <a:ext cx="1295768" cy="5950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 channel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Helvetica Light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845A5B4-8AF8-2095-B4C5-3E3424AC0026}"/>
              </a:ext>
            </a:extLst>
          </p:cNvPr>
          <p:cNvSpPr txBox="1"/>
          <p:nvPr/>
        </p:nvSpPr>
        <p:spPr>
          <a:xfrm>
            <a:off x="4425376" y="6432861"/>
            <a:ext cx="1295768" cy="34881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signal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Helvetica Ligh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26A2CEB-B565-5AD8-BBCD-B43CB3824879}"/>
              </a:ext>
            </a:extLst>
          </p:cNvPr>
          <p:cNvSpPr txBox="1"/>
          <p:nvPr/>
        </p:nvSpPr>
        <p:spPr>
          <a:xfrm rot="20437742">
            <a:off x="3715487" y="5069965"/>
            <a:ext cx="1295768" cy="5950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Surveillance channel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1764226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C47F1-5DE0-C050-311D-DB71D97E4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矩形">
            <a:extLst>
              <a:ext uri="{FF2B5EF4-FFF2-40B4-BE49-F238E27FC236}">
                <a16:creationId xmlns:a16="http://schemas.microsoft.com/office/drawing/2014/main" id="{2A9D30C1-144B-51F1-DA63-F4016C7D84C5}"/>
              </a:ext>
            </a:extLst>
          </p:cNvPr>
          <p:cNvSpPr/>
          <p:nvPr/>
        </p:nvSpPr>
        <p:spPr>
          <a:xfrm>
            <a:off x="0" y="-12317"/>
            <a:ext cx="13004800" cy="1255429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defTabSz="1295465">
              <a:buClr>
                <a:srgbClr val="000000"/>
              </a:buClr>
              <a:defRPr sz="2400">
                <a:uFill>
                  <a:solidFill>
                    <a:srgbClr val="000000"/>
                  </a:solidFill>
                </a:uFill>
                <a:latin typeface="굴림"/>
                <a:ea typeface="굴림"/>
                <a:cs typeface="굴림"/>
                <a:sym typeface="굴림"/>
              </a:defRPr>
            </a:pPr>
            <a:endParaRPr sz="2400" dirty="0">
              <a:latin typeface="Calibri" panose="020F0502020204030204" pitchFamily="34" charset="0"/>
            </a:endParaRPr>
          </a:p>
        </p:txBody>
      </p:sp>
      <p:sp>
        <p:nvSpPr>
          <p:cNvPr id="265" name="Ubiquitous Computing in 6G Wireless Networks">
            <a:extLst>
              <a:ext uri="{FF2B5EF4-FFF2-40B4-BE49-F238E27FC236}">
                <a16:creationId xmlns:a16="http://schemas.microsoft.com/office/drawing/2014/main" id="{C32199BD-C6EB-106B-ADC9-963ADCD972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75003" y="123402"/>
            <a:ext cx="11690604" cy="104721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30000"/>
              </a:lnSpc>
              <a:defRPr sz="3800" b="1" spc="118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Doppler Detection of Human Motions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B695A8D-3894-D730-505D-2FEADF4E057E}"/>
              </a:ext>
            </a:extLst>
          </p:cNvPr>
          <p:cNvSpPr/>
          <p:nvPr/>
        </p:nvSpPr>
        <p:spPr>
          <a:xfrm>
            <a:off x="0" y="9163567"/>
            <a:ext cx="13004800" cy="590033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defTabSz="1295465">
              <a:buClr>
                <a:srgbClr val="000000"/>
              </a:buClr>
              <a:defRPr sz="2400">
                <a:uFill>
                  <a:solidFill>
                    <a:srgbClr val="000000"/>
                  </a:solidFill>
                </a:uFill>
                <a:latin typeface="굴림"/>
                <a:ea typeface="굴림"/>
                <a:cs typeface="굴림"/>
                <a:sym typeface="굴림"/>
              </a:defRPr>
            </a:pPr>
            <a:endParaRPr sz="2400" dirty="0">
              <a:latin typeface="Calibri" panose="020F050202020403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73FD6CE-52B3-99ED-76D8-831E53A3D3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2" t="10198" r="24124" b="14287"/>
          <a:stretch/>
        </p:blipFill>
        <p:spPr>
          <a:xfrm>
            <a:off x="95002" y="59006"/>
            <a:ext cx="1080001" cy="1080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29C8032-8A11-91FD-35D0-AB396F61DEF4}"/>
              </a:ext>
            </a:extLst>
          </p:cNvPr>
          <p:cNvSpPr txBox="1"/>
          <p:nvPr/>
        </p:nvSpPr>
        <p:spPr>
          <a:xfrm>
            <a:off x="95002" y="1560699"/>
            <a:ext cx="96190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 Processing Techniques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2559561-F00D-DF1B-2A06-FB6BE734F8A2}"/>
              </a:ext>
            </a:extLst>
          </p:cNvPr>
          <p:cNvSpPr txBox="1"/>
          <p:nvPr/>
        </p:nvSpPr>
        <p:spPr>
          <a:xfrm>
            <a:off x="441861" y="2215918"/>
            <a:ext cx="6660535" cy="650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 Path Cancellation	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701885A-292A-CC5E-7C6E-96D7923CFCF8}"/>
              </a:ext>
            </a:extLst>
          </p:cNvPr>
          <p:cNvSpPr txBox="1"/>
          <p:nvPr/>
        </p:nvSpPr>
        <p:spPr>
          <a:xfrm>
            <a:off x="815522" y="2911864"/>
            <a:ext cx="889849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altLang="zh-CN" sz="3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optimally weighted and subtracted from the received target echo signal based on the least square criterion</a:t>
            </a:r>
            <a:endParaRPr lang="en-US" altLang="zh-CN" sz="54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865173-864F-CC34-FDC0-AC6D23F71B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787" y="2597626"/>
            <a:ext cx="3915321" cy="63350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6001888-F37E-1BE9-8B0D-4C963CE4EE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22" y="4704226"/>
            <a:ext cx="6527613" cy="106928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EBF0A01-9934-7FDE-BB59-5B104E5FAB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12" y="5779419"/>
            <a:ext cx="8207374" cy="121724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3513DE7-A4CA-6F06-AAB2-5ABD2CE695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13" y="6978720"/>
            <a:ext cx="8318844" cy="13729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5350469-387A-3D2F-6B87-3A40D4B117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762" y="8387235"/>
            <a:ext cx="2981295" cy="52533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6F63742-3341-F54D-12A4-1757201F81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721" y="8381127"/>
            <a:ext cx="2311080" cy="55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96546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4D3DE-5498-3442-9B66-10668A00A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矩形">
            <a:extLst>
              <a:ext uri="{FF2B5EF4-FFF2-40B4-BE49-F238E27FC236}">
                <a16:creationId xmlns:a16="http://schemas.microsoft.com/office/drawing/2014/main" id="{0995D0A8-DB9D-9AD3-49F1-1B6AA4F2514D}"/>
              </a:ext>
            </a:extLst>
          </p:cNvPr>
          <p:cNvSpPr/>
          <p:nvPr/>
        </p:nvSpPr>
        <p:spPr>
          <a:xfrm>
            <a:off x="0" y="-12317"/>
            <a:ext cx="13004800" cy="1255429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defTabSz="1295465">
              <a:buClr>
                <a:srgbClr val="000000"/>
              </a:buClr>
              <a:defRPr sz="2400">
                <a:uFill>
                  <a:solidFill>
                    <a:srgbClr val="000000"/>
                  </a:solidFill>
                </a:uFill>
                <a:latin typeface="굴림"/>
                <a:ea typeface="굴림"/>
                <a:cs typeface="굴림"/>
                <a:sym typeface="굴림"/>
              </a:defRPr>
            </a:pPr>
            <a:endParaRPr sz="2400" dirty="0">
              <a:latin typeface="Calibri" panose="020F0502020204030204" pitchFamily="34" charset="0"/>
            </a:endParaRPr>
          </a:p>
        </p:txBody>
      </p:sp>
      <p:sp>
        <p:nvSpPr>
          <p:cNvPr id="265" name="Ubiquitous Computing in 6G Wireless Networks">
            <a:extLst>
              <a:ext uri="{FF2B5EF4-FFF2-40B4-BE49-F238E27FC236}">
                <a16:creationId xmlns:a16="http://schemas.microsoft.com/office/drawing/2014/main" id="{2BD02F59-0864-1C3D-181F-41D668E0B7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75003" y="123402"/>
            <a:ext cx="11690604" cy="104721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30000"/>
              </a:lnSpc>
              <a:defRPr sz="3800" b="1" spc="118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Doppler Detection of Human Motions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95FFB2BF-D6A5-7267-0D82-424E2499B6A6}"/>
              </a:ext>
            </a:extLst>
          </p:cNvPr>
          <p:cNvSpPr/>
          <p:nvPr/>
        </p:nvSpPr>
        <p:spPr>
          <a:xfrm>
            <a:off x="0" y="9163567"/>
            <a:ext cx="13004800" cy="590033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defTabSz="1295465">
              <a:buClr>
                <a:srgbClr val="000000"/>
              </a:buClr>
              <a:defRPr sz="2400">
                <a:uFill>
                  <a:solidFill>
                    <a:srgbClr val="000000"/>
                  </a:solidFill>
                </a:uFill>
                <a:latin typeface="굴림"/>
                <a:ea typeface="굴림"/>
                <a:cs typeface="굴림"/>
                <a:sym typeface="굴림"/>
              </a:defRPr>
            </a:pPr>
            <a:endParaRPr sz="2400" dirty="0">
              <a:latin typeface="Calibri" panose="020F050202020403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2CCD1C2-F33F-B346-4ED9-B3ADE3BD30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2" t="10198" r="24124" b="14287"/>
          <a:stretch/>
        </p:blipFill>
        <p:spPr>
          <a:xfrm>
            <a:off x="95002" y="59006"/>
            <a:ext cx="1080001" cy="1080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5CCD5F8-AAB2-F072-E6E7-7C8ADB6EC6EC}"/>
              </a:ext>
            </a:extLst>
          </p:cNvPr>
          <p:cNvSpPr txBox="1"/>
          <p:nvPr/>
        </p:nvSpPr>
        <p:spPr>
          <a:xfrm>
            <a:off x="95002" y="1378831"/>
            <a:ext cx="96190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 Processing Techniques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6BD1498-F7CC-9C32-6ED2-278CE76FB9D4}"/>
              </a:ext>
            </a:extLst>
          </p:cNvPr>
          <p:cNvSpPr txBox="1"/>
          <p:nvPr/>
        </p:nvSpPr>
        <p:spPr>
          <a:xfrm>
            <a:off x="524988" y="2024734"/>
            <a:ext cx="6660535" cy="650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 Path Cancellation	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9ABF0F-6356-ACE3-B6AB-FF2FFA6639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1" r="-1080"/>
          <a:stretch/>
        </p:blipFill>
        <p:spPr>
          <a:xfrm>
            <a:off x="6643601" y="3086853"/>
            <a:ext cx="5787211" cy="43540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3E6BCC3-43D8-D6F9-3883-34452DBC10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13" y="5529966"/>
            <a:ext cx="5664187" cy="294213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C68DB91-F61F-3ABB-7260-38559021EE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370" y="2809685"/>
            <a:ext cx="3483976" cy="65017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1443DEB-1117-2BFA-FD42-051D6FA881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370" y="3405660"/>
            <a:ext cx="3483976" cy="70395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7FFAC7E-5D44-D5E3-1EF6-FE077F7BFD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635" y="4109613"/>
            <a:ext cx="3952061" cy="65017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97B9E30-6C9C-81CD-D4A5-D42D7E1718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9510" y="4735614"/>
            <a:ext cx="2468085" cy="58647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3472267-6F75-626B-5550-5956C53773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55255" y="4745015"/>
            <a:ext cx="1728435" cy="49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9933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矩形"/>
          <p:cNvSpPr/>
          <p:nvPr/>
        </p:nvSpPr>
        <p:spPr>
          <a:xfrm>
            <a:off x="0" y="-12317"/>
            <a:ext cx="13004800" cy="1255429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defTabSz="1295465">
              <a:buClr>
                <a:srgbClr val="000000"/>
              </a:buClr>
              <a:defRPr sz="2400">
                <a:uFill>
                  <a:solidFill>
                    <a:srgbClr val="000000"/>
                  </a:solidFill>
                </a:uFill>
                <a:latin typeface="굴림"/>
                <a:ea typeface="굴림"/>
                <a:cs typeface="굴림"/>
                <a:sym typeface="굴림"/>
              </a:defRPr>
            </a:pPr>
            <a:endParaRPr sz="2400" dirty="0">
              <a:latin typeface="Calibri" panose="020F0502020204030204" pitchFamily="34" charset="0"/>
            </a:endParaRPr>
          </a:p>
        </p:txBody>
      </p:sp>
      <p:sp>
        <p:nvSpPr>
          <p:cNvPr id="265" name="Ubiquitous Computing in 6G Wireless Networks"/>
          <p:cNvSpPr txBox="1">
            <a:spLocks noGrp="1"/>
          </p:cNvSpPr>
          <p:nvPr>
            <p:ph type="title"/>
          </p:nvPr>
        </p:nvSpPr>
        <p:spPr>
          <a:xfrm>
            <a:off x="1175003" y="123402"/>
            <a:ext cx="11690604" cy="104721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30000"/>
              </a:lnSpc>
              <a:defRPr sz="3800" b="1" spc="118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Doppler Detection of Human Motions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708ADA07-C264-F9ED-60A1-A806C00F3336}"/>
              </a:ext>
            </a:extLst>
          </p:cNvPr>
          <p:cNvSpPr/>
          <p:nvPr/>
        </p:nvSpPr>
        <p:spPr>
          <a:xfrm>
            <a:off x="0" y="9163567"/>
            <a:ext cx="13004800" cy="590033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defTabSz="1295465">
              <a:buClr>
                <a:srgbClr val="000000"/>
              </a:buClr>
              <a:defRPr sz="2400">
                <a:uFill>
                  <a:solidFill>
                    <a:srgbClr val="000000"/>
                  </a:solidFill>
                </a:uFill>
                <a:latin typeface="굴림"/>
                <a:ea typeface="굴림"/>
                <a:cs typeface="굴림"/>
                <a:sym typeface="굴림"/>
              </a:defRPr>
            </a:pPr>
            <a:endParaRPr sz="2400" dirty="0">
              <a:latin typeface="Calibri" panose="020F050202020403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143AD2E-1377-881B-33C5-4EEC3DB022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2" t="10198" r="24124" b="14287"/>
          <a:stretch/>
        </p:blipFill>
        <p:spPr>
          <a:xfrm>
            <a:off x="95002" y="59006"/>
            <a:ext cx="1080001" cy="1080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98DE5EB-C293-24E7-DD35-B5550C209F8D}"/>
              </a:ext>
            </a:extLst>
          </p:cNvPr>
          <p:cNvSpPr txBox="1"/>
          <p:nvPr/>
        </p:nvSpPr>
        <p:spPr>
          <a:xfrm>
            <a:off x="95002" y="1560699"/>
            <a:ext cx="96190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Multi-CIT Interference Cancellation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6ACC38-94C0-01C1-0F52-DEC77D1F45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4975196"/>
            <a:ext cx="6756826" cy="36106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9117066-1E02-E809-BCD0-8683A5751D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293" y="5444067"/>
            <a:ext cx="6515505" cy="269760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EC2FE8C-BE08-02AF-B188-D7D5766CFC75}"/>
              </a:ext>
            </a:extLst>
          </p:cNvPr>
          <p:cNvSpPr txBox="1"/>
          <p:nvPr/>
        </p:nvSpPr>
        <p:spPr>
          <a:xfrm>
            <a:off x="513113" y="2080327"/>
            <a:ext cx="11504716" cy="2496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minor human motions may present very small Doppler close to zero Hertz</a:t>
            </a:r>
          </a:p>
          <a:p>
            <a:pPr marL="457200" indent="-457200" algn="l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Conduct the interference cancellation with multiple CIT data, resulting in a reduction of the Doppler notched width</a:t>
            </a:r>
          </a:p>
        </p:txBody>
      </p:sp>
    </p:spTree>
    <p:extLst>
      <p:ext uri="{BB962C8B-B14F-4D97-AF65-F5344CB8AC3E}">
        <p14:creationId xmlns:p14="http://schemas.microsoft.com/office/powerpoint/2010/main" val="403539474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矩形"/>
          <p:cNvSpPr/>
          <p:nvPr/>
        </p:nvSpPr>
        <p:spPr>
          <a:xfrm>
            <a:off x="0" y="-12317"/>
            <a:ext cx="13004800" cy="1255429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defTabSz="1295465">
              <a:buClr>
                <a:srgbClr val="000000"/>
              </a:buClr>
              <a:defRPr sz="2400">
                <a:uFill>
                  <a:solidFill>
                    <a:srgbClr val="000000"/>
                  </a:solidFill>
                </a:uFill>
                <a:latin typeface="굴림"/>
                <a:ea typeface="굴림"/>
                <a:cs typeface="굴림"/>
                <a:sym typeface="굴림"/>
              </a:defRPr>
            </a:pPr>
            <a:endParaRPr sz="2400" dirty="0">
              <a:latin typeface="Calibri" panose="020F0502020204030204" pitchFamily="34" charset="0"/>
            </a:endParaRPr>
          </a:p>
        </p:txBody>
      </p:sp>
      <p:sp>
        <p:nvSpPr>
          <p:cNvPr id="265" name="Ubiquitous Computing in 6G Wireless Networks"/>
          <p:cNvSpPr txBox="1">
            <a:spLocks noGrp="1"/>
          </p:cNvSpPr>
          <p:nvPr>
            <p:ph type="title"/>
          </p:nvPr>
        </p:nvSpPr>
        <p:spPr>
          <a:xfrm>
            <a:off x="1175003" y="123402"/>
            <a:ext cx="11690604" cy="104721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30000"/>
              </a:lnSpc>
              <a:defRPr sz="3800" b="1" spc="118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Doppler Detection of Human Motions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708ADA07-C264-F9ED-60A1-A806C00F3336}"/>
              </a:ext>
            </a:extLst>
          </p:cNvPr>
          <p:cNvSpPr/>
          <p:nvPr/>
        </p:nvSpPr>
        <p:spPr>
          <a:xfrm>
            <a:off x="0" y="9163567"/>
            <a:ext cx="13004800" cy="590033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defTabSz="1295465">
              <a:buClr>
                <a:srgbClr val="000000"/>
              </a:buClr>
              <a:defRPr sz="2400">
                <a:uFill>
                  <a:solidFill>
                    <a:srgbClr val="000000"/>
                  </a:solidFill>
                </a:uFill>
                <a:latin typeface="굴림"/>
                <a:ea typeface="굴림"/>
                <a:cs typeface="굴림"/>
                <a:sym typeface="굴림"/>
              </a:defRPr>
            </a:pPr>
            <a:endParaRPr sz="2400" dirty="0">
              <a:latin typeface="Calibri" panose="020F050202020403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143AD2E-1377-881B-33C5-4EEC3DB022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2" t="10198" r="24124" b="14287"/>
          <a:stretch/>
        </p:blipFill>
        <p:spPr>
          <a:xfrm>
            <a:off x="95002" y="59006"/>
            <a:ext cx="1080001" cy="1080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98DE5EB-C293-24E7-DD35-B5550C209F8D}"/>
              </a:ext>
            </a:extLst>
          </p:cNvPr>
          <p:cNvSpPr txBox="1"/>
          <p:nvPr/>
        </p:nvSpPr>
        <p:spPr>
          <a:xfrm>
            <a:off x="95002" y="1560699"/>
            <a:ext cx="96190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Beacon Signal Removal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ABE7DD-7A5F-B379-7089-F1F0EF7B8799}"/>
              </a:ext>
            </a:extLst>
          </p:cNvPr>
          <p:cNvSpPr txBox="1"/>
          <p:nvPr/>
        </p:nvSpPr>
        <p:spPr>
          <a:xfrm>
            <a:off x="441861" y="2104051"/>
            <a:ext cx="12423746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l">
              <a:lnSpc>
                <a:spcPct val="125000"/>
              </a:lnSpc>
              <a:buFont typeface="+mj-ea"/>
              <a:buAutoNum type="circleNumDbPlain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copy of the beacon signal is collected and stored as a reference during the gaps between WIFI data bursts before the trial was performed</a:t>
            </a:r>
          </a:p>
          <a:p>
            <a:pPr marL="514350" indent="-514350" algn="l">
              <a:lnSpc>
                <a:spcPct val="125000"/>
              </a:lnSpc>
              <a:buFont typeface="+mj-ea"/>
              <a:buAutoNum type="circleNumDbPlain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Perform a cross correlation between reference beacon signal and the received WIFI signal and record the correlation peaks locations</a:t>
            </a:r>
          </a:p>
          <a:p>
            <a:pPr marL="514350" indent="-514350" algn="l">
              <a:lnSpc>
                <a:spcPct val="125000"/>
              </a:lnSpc>
              <a:buFont typeface="+mj-ea"/>
              <a:buAutoNum type="circleNumDbPlain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the data within the duration of the detected beacon signal as zero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5682573-776E-A732-8037-AAC33BEFF2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9" y="6216667"/>
            <a:ext cx="6424551" cy="25622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D4AF60A-A98D-5740-5844-56892FAA48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932" y="5831995"/>
            <a:ext cx="5954167" cy="333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2659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5EC66-AABD-AFBD-D3EB-13452FA7F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矩形">
            <a:extLst>
              <a:ext uri="{FF2B5EF4-FFF2-40B4-BE49-F238E27FC236}">
                <a16:creationId xmlns:a16="http://schemas.microsoft.com/office/drawing/2014/main" id="{FF4E229A-002A-83ED-E4BF-A9DC2DF205D3}"/>
              </a:ext>
            </a:extLst>
          </p:cNvPr>
          <p:cNvSpPr/>
          <p:nvPr/>
        </p:nvSpPr>
        <p:spPr>
          <a:xfrm>
            <a:off x="0" y="-12317"/>
            <a:ext cx="13004800" cy="1255429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defTabSz="1295465">
              <a:buClr>
                <a:srgbClr val="000000"/>
              </a:buClr>
              <a:defRPr sz="2400">
                <a:uFill>
                  <a:solidFill>
                    <a:srgbClr val="000000"/>
                  </a:solidFill>
                </a:uFill>
                <a:latin typeface="굴림"/>
                <a:ea typeface="굴림"/>
                <a:cs typeface="굴림"/>
                <a:sym typeface="굴림"/>
              </a:defRPr>
            </a:pPr>
            <a:endParaRPr sz="2400" dirty="0">
              <a:latin typeface="Calibri" panose="020F0502020204030204" pitchFamily="34" charset="0"/>
            </a:endParaRPr>
          </a:p>
        </p:txBody>
      </p:sp>
      <p:sp>
        <p:nvSpPr>
          <p:cNvPr id="265" name="Ubiquitous Computing in 6G Wireless Networks">
            <a:extLst>
              <a:ext uri="{FF2B5EF4-FFF2-40B4-BE49-F238E27FC236}">
                <a16:creationId xmlns:a16="http://schemas.microsoft.com/office/drawing/2014/main" id="{E6917F1A-F051-D961-3AED-228A58E6E3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75003" y="123402"/>
            <a:ext cx="11690604" cy="104721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30000"/>
              </a:lnSpc>
              <a:defRPr sz="3800" b="1" spc="118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Doppler Detection of Human Motions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66BBF353-0A68-B9DA-717E-17D905490A1E}"/>
              </a:ext>
            </a:extLst>
          </p:cNvPr>
          <p:cNvSpPr/>
          <p:nvPr/>
        </p:nvSpPr>
        <p:spPr>
          <a:xfrm>
            <a:off x="0" y="9163567"/>
            <a:ext cx="13004800" cy="590033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defTabSz="1295465">
              <a:buClr>
                <a:srgbClr val="000000"/>
              </a:buClr>
              <a:defRPr sz="2400">
                <a:uFill>
                  <a:solidFill>
                    <a:srgbClr val="000000"/>
                  </a:solidFill>
                </a:uFill>
                <a:latin typeface="굴림"/>
                <a:ea typeface="굴림"/>
                <a:cs typeface="굴림"/>
                <a:sym typeface="굴림"/>
              </a:defRPr>
            </a:pPr>
            <a:endParaRPr sz="2400" dirty="0">
              <a:latin typeface="Calibri" panose="020F050202020403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8DD0AD1-83D8-AD1F-0786-CFE057BE42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2" t="10198" r="24124" b="14287"/>
          <a:stretch/>
        </p:blipFill>
        <p:spPr>
          <a:xfrm>
            <a:off x="95002" y="59006"/>
            <a:ext cx="1080001" cy="108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15F12B9-B7A0-019D-B397-414836DC34CF}"/>
              </a:ext>
            </a:extLst>
          </p:cNvPr>
          <p:cNvSpPr txBox="1"/>
          <p:nvPr/>
        </p:nvSpPr>
        <p:spPr>
          <a:xfrm>
            <a:off x="95002" y="1378831"/>
            <a:ext cx="96190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 Processing Techniques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B668934-0C55-585F-583C-1389C256450C}"/>
              </a:ext>
            </a:extLst>
          </p:cNvPr>
          <p:cNvSpPr txBox="1"/>
          <p:nvPr/>
        </p:nvSpPr>
        <p:spPr>
          <a:xfrm>
            <a:off x="524988" y="2024734"/>
            <a:ext cx="6660535" cy="650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Beacon Signal Removal 	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932AC16-A975-EC80-A05C-9A4F2821FA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90" y="5009667"/>
            <a:ext cx="7620000" cy="337185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822C673-EB62-F847-7827-B3FC67D050A9}"/>
              </a:ext>
            </a:extLst>
          </p:cNvPr>
          <p:cNvSpPr/>
          <p:nvPr/>
        </p:nvSpPr>
        <p:spPr>
          <a:xfrm>
            <a:off x="3498995" y="5649823"/>
            <a:ext cx="356260" cy="1662546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5DAB790-845A-997B-810F-57CDBC2B35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60" y="2703618"/>
            <a:ext cx="8434780" cy="207706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128EC11-389C-DFB2-2E39-A833439EC2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147" y="1576899"/>
            <a:ext cx="4268193" cy="33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B526860-5E53-F1BA-DBD1-AE8762D028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685" y="5356644"/>
            <a:ext cx="4446922" cy="34743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80548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203EF-F8E2-0D9B-2C72-27AA485A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矩形">
            <a:extLst>
              <a:ext uri="{FF2B5EF4-FFF2-40B4-BE49-F238E27FC236}">
                <a16:creationId xmlns:a16="http://schemas.microsoft.com/office/drawing/2014/main" id="{2ADB42D9-5051-BD6E-AF96-40978679D516}"/>
              </a:ext>
            </a:extLst>
          </p:cNvPr>
          <p:cNvSpPr/>
          <p:nvPr/>
        </p:nvSpPr>
        <p:spPr>
          <a:xfrm>
            <a:off x="0" y="-12317"/>
            <a:ext cx="13004800" cy="1255429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defTabSz="1295465">
              <a:buClr>
                <a:srgbClr val="000000"/>
              </a:buClr>
              <a:defRPr sz="2400">
                <a:uFill>
                  <a:solidFill>
                    <a:srgbClr val="000000"/>
                  </a:solidFill>
                </a:uFill>
                <a:latin typeface="굴림"/>
                <a:ea typeface="굴림"/>
                <a:cs typeface="굴림"/>
                <a:sym typeface="굴림"/>
              </a:defRPr>
            </a:pPr>
            <a:endParaRPr sz="2400" dirty="0">
              <a:latin typeface="Calibri" panose="020F0502020204030204" pitchFamily="34" charset="0"/>
            </a:endParaRPr>
          </a:p>
        </p:txBody>
      </p:sp>
      <p:sp>
        <p:nvSpPr>
          <p:cNvPr id="265" name="Ubiquitous Computing in 6G Wireless Networks">
            <a:extLst>
              <a:ext uri="{FF2B5EF4-FFF2-40B4-BE49-F238E27FC236}">
                <a16:creationId xmlns:a16="http://schemas.microsoft.com/office/drawing/2014/main" id="{1E503F2A-EE53-20B6-CB13-0B1FB328F8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75003" y="123402"/>
            <a:ext cx="11690604" cy="104721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30000"/>
              </a:lnSpc>
              <a:defRPr sz="3800" b="1" spc="118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Doppler Detection of Human Motions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9DBA2A02-17A9-BB19-F31E-04ABA7F10188}"/>
              </a:ext>
            </a:extLst>
          </p:cNvPr>
          <p:cNvSpPr/>
          <p:nvPr/>
        </p:nvSpPr>
        <p:spPr>
          <a:xfrm>
            <a:off x="0" y="9163567"/>
            <a:ext cx="13004800" cy="590033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defTabSz="1295465">
              <a:buClr>
                <a:srgbClr val="000000"/>
              </a:buClr>
              <a:defRPr sz="2400">
                <a:uFill>
                  <a:solidFill>
                    <a:srgbClr val="000000"/>
                  </a:solidFill>
                </a:uFill>
                <a:latin typeface="굴림"/>
                <a:ea typeface="굴림"/>
                <a:cs typeface="굴림"/>
                <a:sym typeface="굴림"/>
              </a:defRPr>
            </a:pPr>
            <a:endParaRPr sz="2400" dirty="0">
              <a:latin typeface="Calibri" panose="020F050202020403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A4B91DD-06D3-96CC-CB43-5E2A6F563E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2" t="10198" r="24124" b="14287"/>
          <a:stretch/>
        </p:blipFill>
        <p:spPr>
          <a:xfrm>
            <a:off x="95002" y="59006"/>
            <a:ext cx="1080001" cy="1080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E21922A-8A94-A771-AC51-90C8E7809716}"/>
              </a:ext>
            </a:extLst>
          </p:cNvPr>
          <p:cNvSpPr txBox="1"/>
          <p:nvPr/>
        </p:nvSpPr>
        <p:spPr>
          <a:xfrm>
            <a:off x="326197" y="1546801"/>
            <a:ext cx="96190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Doppler-time 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6564344-1461-C74A-B93A-A149813AE3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7" y="5170761"/>
            <a:ext cx="5012528" cy="39928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E6E05EC-5744-D874-6FD0-D5E4C1D1F8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362" y="1306338"/>
            <a:ext cx="5204425" cy="41855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3C75E3-A626-6074-4C1B-B5489E9E82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00" y="5601739"/>
            <a:ext cx="5204425" cy="4028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49A751C-32EE-CBFA-CDEF-BB47CC5293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02" y="2287860"/>
            <a:ext cx="6137896" cy="1133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7B46F2B-D51E-400D-56D4-283300D99C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5" y="3595677"/>
            <a:ext cx="5274310" cy="128841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6A6397A-14FB-7D3C-78B0-399E220B2C9B}"/>
              </a:ext>
            </a:extLst>
          </p:cNvPr>
          <p:cNvSpPr txBox="1"/>
          <p:nvPr/>
        </p:nvSpPr>
        <p:spPr>
          <a:xfrm>
            <a:off x="1297975" y="8864121"/>
            <a:ext cx="2369841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No-motion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823B867-58F0-D5B1-F769-6578FDBD1199}"/>
              </a:ext>
            </a:extLst>
          </p:cNvPr>
          <p:cNvSpPr txBox="1"/>
          <p:nvPr/>
        </p:nvSpPr>
        <p:spPr>
          <a:xfrm>
            <a:off x="7122163" y="1117221"/>
            <a:ext cx="3475248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Hand-waving</a:t>
            </a:r>
            <a:endParaRPr lang="zh-CN" altLang="en-US" sz="28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9C5C952-378D-A578-5AF8-36ABD880DF85}"/>
              </a:ext>
            </a:extLst>
          </p:cNvPr>
          <p:cNvSpPr txBox="1"/>
          <p:nvPr/>
        </p:nvSpPr>
        <p:spPr>
          <a:xfrm>
            <a:off x="7142941" y="5235918"/>
            <a:ext cx="3475248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typing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3072710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矩形"/>
          <p:cNvSpPr/>
          <p:nvPr/>
        </p:nvSpPr>
        <p:spPr>
          <a:xfrm>
            <a:off x="-6" y="-28707"/>
            <a:ext cx="13004800" cy="1255429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defTabSz="1295465">
              <a:buClr>
                <a:srgbClr val="000000"/>
              </a:buClr>
              <a:defRPr sz="2400">
                <a:uFill>
                  <a:solidFill>
                    <a:srgbClr val="000000"/>
                  </a:solidFill>
                </a:uFill>
                <a:latin typeface="굴림"/>
                <a:ea typeface="굴림"/>
                <a:cs typeface="굴림"/>
                <a:sym typeface="굴림"/>
              </a:defRPr>
            </a:pPr>
            <a:endParaRPr sz="2400" dirty="0">
              <a:latin typeface="等线" panose="02010600030101010101" pitchFamily="2" charset="-122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708ADA07-C264-F9ED-60A1-A806C00F3336}"/>
              </a:ext>
            </a:extLst>
          </p:cNvPr>
          <p:cNvSpPr/>
          <p:nvPr/>
        </p:nvSpPr>
        <p:spPr>
          <a:xfrm>
            <a:off x="0" y="9163567"/>
            <a:ext cx="13004800" cy="590033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defTabSz="1295465">
              <a:buClr>
                <a:srgbClr val="000000"/>
              </a:buClr>
              <a:defRPr sz="2400">
                <a:uFill>
                  <a:solidFill>
                    <a:srgbClr val="000000"/>
                  </a:solidFill>
                </a:uFill>
                <a:latin typeface="굴림"/>
                <a:ea typeface="굴림"/>
                <a:cs typeface="굴림"/>
                <a:sym typeface="굴림"/>
              </a:defRPr>
            </a:pPr>
            <a:endParaRPr sz="2400" dirty="0">
              <a:latin typeface="等线" panose="02010600030101010101" pitchFamily="2" charset="-122"/>
            </a:endParaRPr>
          </a:p>
        </p:txBody>
      </p:sp>
      <p:pic>
        <p:nvPicPr>
          <p:cNvPr id="13314" name="Picture 2" descr="3 great ideas for the National Thank You Month">
            <a:extLst>
              <a:ext uri="{FF2B5EF4-FFF2-40B4-BE49-F238E27FC236}">
                <a16:creationId xmlns:a16="http://schemas.microsoft.com/office/drawing/2014/main" id="{23259B6C-5832-1BFF-BDB5-304A2C3F0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991" y="5097016"/>
            <a:ext cx="7120274" cy="384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8BA17C2-A0C4-8061-A3A6-92E73071ED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2" t="10198" r="24124" b="14287"/>
          <a:stretch/>
        </p:blipFill>
        <p:spPr>
          <a:xfrm>
            <a:off x="275523" y="59007"/>
            <a:ext cx="1080001" cy="1080000"/>
          </a:xfrm>
          <a:prstGeom prst="rect">
            <a:avLst/>
          </a:prstGeom>
        </p:spPr>
      </p:pic>
      <p:pic>
        <p:nvPicPr>
          <p:cNvPr id="4" name="图片 3" descr="徽标, 公司名称&#10;&#10;描述已自动生成">
            <a:extLst>
              <a:ext uri="{FF2B5EF4-FFF2-40B4-BE49-F238E27FC236}">
                <a16:creationId xmlns:a16="http://schemas.microsoft.com/office/drawing/2014/main" id="{EFD6A06D-8445-6A33-E7B0-A1219E2676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191" t="37043" r="15167" b="42472"/>
          <a:stretch/>
        </p:blipFill>
        <p:spPr>
          <a:xfrm>
            <a:off x="9429008" y="210790"/>
            <a:ext cx="3400644" cy="7159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828BA72-3767-A39A-9674-E0167182EC9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27171" y="1343513"/>
            <a:ext cx="3977617" cy="96032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0BE4235-4DC4-C1FD-3CB9-F54AE49A549F}"/>
              </a:ext>
            </a:extLst>
          </p:cNvPr>
          <p:cNvSpPr/>
          <p:nvPr/>
        </p:nvSpPr>
        <p:spPr>
          <a:xfrm>
            <a:off x="510254" y="3210035"/>
            <a:ext cx="12319398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800" dirty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</a:rPr>
              <a:t>Thanks for your listening!</a:t>
            </a:r>
            <a:endParaRPr lang="zh-CN" altLang="en-US" sz="8800" b="0" cap="none" spc="0" dirty="0">
              <a:ln w="0"/>
              <a:solidFill>
                <a:schemeClr val="accent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8821810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矩形"/>
          <p:cNvSpPr/>
          <p:nvPr/>
        </p:nvSpPr>
        <p:spPr>
          <a:xfrm>
            <a:off x="-6" y="-28707"/>
            <a:ext cx="13004800" cy="1255429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defTabSz="1295465">
              <a:buClr>
                <a:srgbClr val="000000"/>
              </a:buClr>
              <a:defRPr sz="2400">
                <a:uFill>
                  <a:solidFill>
                    <a:srgbClr val="000000"/>
                  </a:solidFill>
                </a:uFill>
                <a:latin typeface="굴림"/>
                <a:ea typeface="굴림"/>
                <a:cs typeface="굴림"/>
                <a:sym typeface="굴림"/>
              </a:defRPr>
            </a:pPr>
            <a:endParaRPr sz="2400" dirty="0">
              <a:latin typeface="Calibri" panose="020F0502020204030204" pitchFamily="34" charset="0"/>
            </a:endParaRPr>
          </a:p>
        </p:txBody>
      </p:sp>
      <p:sp>
        <p:nvSpPr>
          <p:cNvPr id="265" name="Ubiquitous Computing in 6G Wireless Networks"/>
          <p:cNvSpPr txBox="1">
            <a:spLocks noGrp="1"/>
          </p:cNvSpPr>
          <p:nvPr>
            <p:ph type="title"/>
          </p:nvPr>
        </p:nvSpPr>
        <p:spPr>
          <a:xfrm>
            <a:off x="-6" y="79159"/>
            <a:ext cx="13004794" cy="104721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30000"/>
              </a:lnSpc>
              <a:defRPr sz="3800" b="1" spc="118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Background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708ADA07-C264-F9ED-60A1-A806C00F3336}"/>
              </a:ext>
            </a:extLst>
          </p:cNvPr>
          <p:cNvSpPr/>
          <p:nvPr/>
        </p:nvSpPr>
        <p:spPr>
          <a:xfrm>
            <a:off x="0" y="9163567"/>
            <a:ext cx="13004800" cy="590033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defTabSz="1295465">
              <a:buClr>
                <a:srgbClr val="000000"/>
              </a:buClr>
              <a:defRPr sz="2400">
                <a:uFill>
                  <a:solidFill>
                    <a:srgbClr val="000000"/>
                  </a:solidFill>
                </a:uFill>
                <a:latin typeface="굴림"/>
                <a:ea typeface="굴림"/>
                <a:cs typeface="굴림"/>
                <a:sym typeface="굴림"/>
              </a:defRPr>
            </a:pPr>
            <a:endParaRPr sz="2400" dirty="0">
              <a:latin typeface="Calibri" panose="020F0502020204030204" pitchFamily="34" charset="0"/>
            </a:endParaRPr>
          </a:p>
        </p:txBody>
      </p:sp>
      <p:sp>
        <p:nvSpPr>
          <p:cNvPr id="262" name="文本框 261">
            <a:extLst>
              <a:ext uri="{FF2B5EF4-FFF2-40B4-BE49-F238E27FC236}">
                <a16:creationId xmlns:a16="http://schemas.microsoft.com/office/drawing/2014/main" id="{C821A678-6D6B-0A51-E4FE-97A05FCEACD8}"/>
              </a:ext>
            </a:extLst>
          </p:cNvPr>
          <p:cNvSpPr txBox="1"/>
          <p:nvPr/>
        </p:nvSpPr>
        <p:spPr>
          <a:xfrm>
            <a:off x="7453659" y="7171596"/>
            <a:ext cx="4593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46" hangingPunct="1"/>
            <a:r>
              <a:rPr lang="en-US" altLang="zh-CN" sz="3200" kern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Promising Technique: </a:t>
            </a:r>
          </a:p>
          <a:p>
            <a:pPr defTabSz="914446" hangingPunct="1"/>
            <a:r>
              <a:rPr lang="en-US" altLang="zh-CN" sz="4000" b="1" u="sng" kern="1200" dirty="0">
                <a:solidFill>
                  <a:schemeClr val="accent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WIFI Sensing</a:t>
            </a:r>
            <a:endParaRPr lang="zh-CN" altLang="en-US" sz="4000" b="1" u="sng" kern="1200" dirty="0">
              <a:solidFill>
                <a:schemeClr val="accent1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1BB71AA-2325-9866-35E0-BE2BF5015097}"/>
              </a:ext>
            </a:extLst>
          </p:cNvPr>
          <p:cNvSpPr/>
          <p:nvPr/>
        </p:nvSpPr>
        <p:spPr>
          <a:xfrm>
            <a:off x="8177340" y="5257107"/>
            <a:ext cx="2809518" cy="91614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329AF559-72F5-9180-3097-9DBC298A8D31}"/>
              </a:ext>
            </a:extLst>
          </p:cNvPr>
          <p:cNvSpPr/>
          <p:nvPr/>
        </p:nvSpPr>
        <p:spPr>
          <a:xfrm>
            <a:off x="3497785" y="6436426"/>
            <a:ext cx="4160613" cy="2518929"/>
          </a:xfrm>
          <a:prstGeom prst="roundRect">
            <a:avLst>
              <a:gd name="adj" fmla="val 7465"/>
            </a:avLst>
          </a:prstGeom>
          <a:noFill/>
          <a:ln w="12700" cap="flat">
            <a:solidFill>
              <a:schemeClr val="bg2">
                <a:lumMod val="50000"/>
              </a:schemeClr>
            </a:solidFill>
            <a:prstDash val="lgDash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>
              <a:ln>
                <a:noFill/>
              </a:ln>
              <a:solidFill>
                <a:srgbClr val="FFFFFF"/>
              </a:solidFill>
              <a:effectLst/>
              <a:uFillTx/>
              <a:latin typeface="Calibri" panose="020F0502020204030204" pitchFamily="34" charset="0"/>
              <a:ea typeface="+mn-ea"/>
              <a:cs typeface="+mn-cs"/>
              <a:sym typeface="Helvetica Light"/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0B35AFC8-22F7-8865-90FE-396A43C902DC}"/>
              </a:ext>
            </a:extLst>
          </p:cNvPr>
          <p:cNvSpPr/>
          <p:nvPr/>
        </p:nvSpPr>
        <p:spPr>
          <a:xfrm rot="5400000">
            <a:off x="9192713" y="6269762"/>
            <a:ext cx="916149" cy="926617"/>
          </a:xfrm>
          <a:prstGeom prst="rightArrow">
            <a:avLst/>
          </a:prstGeom>
          <a:noFill/>
          <a:ln w="28575" cap="flat">
            <a:solidFill>
              <a:srgbClr val="C00000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endParaRPr lang="zh-CN" altLang="en-US" sz="24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143AD2E-1377-881B-33C5-4EEC3DB022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2" t="10198" r="24124" b="14287"/>
          <a:stretch/>
        </p:blipFill>
        <p:spPr>
          <a:xfrm>
            <a:off x="275523" y="59007"/>
            <a:ext cx="1080001" cy="1080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98DE5EB-C293-24E7-DD35-B5550C209F8D}"/>
              </a:ext>
            </a:extLst>
          </p:cNvPr>
          <p:cNvSpPr txBox="1"/>
          <p:nvPr/>
        </p:nvSpPr>
        <p:spPr>
          <a:xfrm>
            <a:off x="95002" y="1560699"/>
            <a:ext cx="56501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sensing 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2576B2-9793-D657-3396-7226819C2FFB}"/>
              </a:ext>
            </a:extLst>
          </p:cNvPr>
          <p:cNvSpPr txBox="1"/>
          <p:nvPr/>
        </p:nvSpPr>
        <p:spPr>
          <a:xfrm>
            <a:off x="7364361" y="2263077"/>
            <a:ext cx="2700983" cy="1265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do?</a:t>
            </a:r>
          </a:p>
          <a:p>
            <a:pPr algn="l">
              <a:lnSpc>
                <a:spcPct val="125000"/>
              </a:lnSpc>
            </a:pP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ABE7DD-7A5F-B379-7089-F1F0EF7B8799}"/>
              </a:ext>
            </a:extLst>
          </p:cNvPr>
          <p:cNvSpPr txBox="1"/>
          <p:nvPr/>
        </p:nvSpPr>
        <p:spPr>
          <a:xfrm>
            <a:off x="453736" y="2280522"/>
            <a:ext cx="6660535" cy="650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	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513A213-F0D9-15DF-3009-598A6429F4DE}"/>
              </a:ext>
            </a:extLst>
          </p:cNvPr>
          <p:cNvSpPr txBox="1"/>
          <p:nvPr/>
        </p:nvSpPr>
        <p:spPr>
          <a:xfrm>
            <a:off x="815523" y="2911864"/>
            <a:ext cx="558499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-457200" algn="l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US" altLang="zh-CN" sz="3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  <a:r>
              <a:rPr lang="en-US" altLang="zh-CN" sz="3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altLang="zh-CN" sz="3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surveillance</a:t>
            </a:r>
            <a:endParaRPr lang="en-US" altLang="zh-CN" sz="54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Healthcare and monitoring</a:t>
            </a:r>
          </a:p>
          <a:p>
            <a:pPr marL="457200" indent="-457200" algn="l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homes</a:t>
            </a:r>
          </a:p>
          <a:p>
            <a:pPr marL="457200" indent="-457200" algn="l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Military and law enforcement</a:t>
            </a:r>
          </a:p>
          <a:p>
            <a:pPr marL="457200" indent="-457200" algn="l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and rescue</a:t>
            </a:r>
          </a:p>
          <a:p>
            <a:pPr marL="457200" indent="-457200" algn="l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3DAFA60-F894-00AA-1320-AB13F62E42C5}"/>
              </a:ext>
            </a:extLst>
          </p:cNvPr>
          <p:cNvSpPr txBox="1"/>
          <p:nvPr/>
        </p:nvSpPr>
        <p:spPr>
          <a:xfrm>
            <a:off x="7762418" y="2876975"/>
            <a:ext cx="4648227" cy="3112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US" altLang="zh-CN" sz="3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Wearables systems</a:t>
            </a:r>
          </a:p>
          <a:p>
            <a:pPr marL="457200" indent="-457200" algn="l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3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amera systems</a:t>
            </a:r>
          </a:p>
          <a:p>
            <a:pPr marL="457200" indent="-457200" algn="l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Infrared sensors</a:t>
            </a:r>
          </a:p>
          <a:p>
            <a:pPr marL="457200" indent="-457200" algn="l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Active radars</a:t>
            </a:r>
          </a:p>
          <a:p>
            <a:pPr marL="457200" indent="-457200" algn="l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Passive radars</a:t>
            </a:r>
          </a:p>
        </p:txBody>
      </p:sp>
      <p:pic>
        <p:nvPicPr>
          <p:cNvPr id="1026" name="Picture 2" descr="7 Best WiFi Extender in 2022 | Top Picks Reviews – 7 Top Review">
            <a:extLst>
              <a:ext uri="{FF2B5EF4-FFF2-40B4-BE49-F238E27FC236}">
                <a16:creationId xmlns:a16="http://schemas.microsoft.com/office/drawing/2014/main" id="{CC51DC1B-082C-B170-DFAC-B9DA6CCDD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36" y="7011206"/>
            <a:ext cx="1901256" cy="173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0D1118E-AA17-377A-BA6A-DF7B084A53D0}"/>
              </a:ext>
            </a:extLst>
          </p:cNvPr>
          <p:cNvSpPr txBox="1"/>
          <p:nvPr/>
        </p:nvSpPr>
        <p:spPr>
          <a:xfrm>
            <a:off x="3612877" y="6537714"/>
            <a:ext cx="426463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l"/>
            </a:pPr>
            <a:r>
              <a:rPr lang="en-US" altLang="zh-CN" sz="2800" b="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Personal privacy</a:t>
            </a:r>
            <a:endParaRPr lang="en-US" altLang="zh-CN" sz="4800" b="0" dirty="0">
              <a:solidFill>
                <a:srgbClr val="0F0F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l"/>
            </a:pPr>
            <a:r>
              <a:rPr lang="en-US" altLang="zh-CN" sz="2800" b="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Portable and lower cost</a:t>
            </a:r>
          </a:p>
          <a:p>
            <a:pPr marL="457200" indent="-457200" algn="l">
              <a:buFont typeface="Wingdings" panose="05000000000000000000" pitchFamily="2" charset="2"/>
              <a:buChar char="l"/>
            </a:pPr>
            <a:r>
              <a:rPr lang="en-US" altLang="zh-CN" sz="2800" b="0" dirty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Undetectable </a:t>
            </a:r>
          </a:p>
          <a:p>
            <a:pPr marL="457200" indent="-457200" algn="l">
              <a:buFont typeface="Wingdings" panose="05000000000000000000" pitchFamily="2" charset="2"/>
              <a:buChar char="l"/>
            </a:pPr>
            <a:r>
              <a:rPr lang="en-US" altLang="zh-CN" sz="2800" b="0" dirty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penetrate the wall</a:t>
            </a:r>
          </a:p>
          <a:p>
            <a:pPr marL="457200" indent="-457200" algn="l">
              <a:buFont typeface="Wingdings" panose="05000000000000000000" pitchFamily="2" charset="2"/>
              <a:buChar char="l"/>
            </a:pPr>
            <a:r>
              <a:rPr lang="en-US" altLang="zh-CN" sz="2800" b="0" dirty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Widely deployed</a:t>
            </a:r>
            <a:r>
              <a:rPr lang="en-US" altLang="zh-CN" sz="2800" dirty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0528256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矩形"/>
          <p:cNvSpPr/>
          <p:nvPr/>
        </p:nvSpPr>
        <p:spPr>
          <a:xfrm>
            <a:off x="-6" y="-28707"/>
            <a:ext cx="13004800" cy="1255429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defTabSz="1295465">
              <a:buClr>
                <a:srgbClr val="000000"/>
              </a:buClr>
              <a:defRPr sz="2400">
                <a:uFill>
                  <a:solidFill>
                    <a:srgbClr val="000000"/>
                  </a:solidFill>
                </a:uFill>
                <a:latin typeface="굴림"/>
                <a:ea typeface="굴림"/>
                <a:cs typeface="굴림"/>
                <a:sym typeface="굴림"/>
              </a:defRPr>
            </a:pPr>
            <a:endParaRPr sz="2400" dirty="0">
              <a:latin typeface="Calibri" panose="020F0502020204030204" pitchFamily="34" charset="0"/>
            </a:endParaRPr>
          </a:p>
        </p:txBody>
      </p:sp>
      <p:sp>
        <p:nvSpPr>
          <p:cNvPr id="265" name="Ubiquitous Computing in 6G Wireless Networks"/>
          <p:cNvSpPr txBox="1">
            <a:spLocks noGrp="1"/>
          </p:cNvSpPr>
          <p:nvPr>
            <p:ph type="title"/>
          </p:nvPr>
        </p:nvSpPr>
        <p:spPr>
          <a:xfrm>
            <a:off x="0" y="56775"/>
            <a:ext cx="13004794" cy="104721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30000"/>
              </a:lnSpc>
              <a:defRPr sz="3800" b="1" spc="118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The Principle of WIFI Sensing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708ADA07-C264-F9ED-60A1-A806C00F3336}"/>
              </a:ext>
            </a:extLst>
          </p:cNvPr>
          <p:cNvSpPr/>
          <p:nvPr/>
        </p:nvSpPr>
        <p:spPr>
          <a:xfrm>
            <a:off x="0" y="9163567"/>
            <a:ext cx="13004800" cy="590033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defTabSz="1295465">
              <a:buClr>
                <a:srgbClr val="000000"/>
              </a:buClr>
              <a:defRPr sz="2400">
                <a:uFill>
                  <a:solidFill>
                    <a:srgbClr val="000000"/>
                  </a:solidFill>
                </a:uFill>
                <a:latin typeface="굴림"/>
                <a:ea typeface="굴림"/>
                <a:cs typeface="굴림"/>
                <a:sym typeface="굴림"/>
              </a:defRPr>
            </a:pPr>
            <a:endParaRPr sz="2400" dirty="0">
              <a:latin typeface="Calibri" panose="020F050202020403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143AD2E-1377-881B-33C5-4EEC3DB022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2" t="10198" r="24124" b="14287"/>
          <a:stretch/>
        </p:blipFill>
        <p:spPr>
          <a:xfrm>
            <a:off x="275523" y="59007"/>
            <a:ext cx="1080001" cy="1080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98DE5EB-C293-24E7-DD35-B5550C209F8D}"/>
              </a:ext>
            </a:extLst>
          </p:cNvPr>
          <p:cNvSpPr txBox="1"/>
          <p:nvPr/>
        </p:nvSpPr>
        <p:spPr>
          <a:xfrm>
            <a:off x="95001" y="1560699"/>
            <a:ext cx="74458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Taxonomy of WIFI sensing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ABE7DD-7A5F-B379-7089-F1F0EF7B8799}"/>
              </a:ext>
            </a:extLst>
          </p:cNvPr>
          <p:cNvSpPr txBox="1"/>
          <p:nvPr/>
        </p:nvSpPr>
        <p:spPr>
          <a:xfrm>
            <a:off x="453736" y="2280522"/>
            <a:ext cx="6660535" cy="1265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Channel State Information (CSI)</a:t>
            </a:r>
          </a:p>
          <a:p>
            <a:pPr marL="457200" indent="-457200" algn="l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Passive WIFI Radar (PWR) 	 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1D1C8A2-7F60-E973-774F-BE794EA14D17}"/>
              </a:ext>
            </a:extLst>
          </p:cNvPr>
          <p:cNvSpPr txBox="1"/>
          <p:nvPr/>
        </p:nvSpPr>
        <p:spPr>
          <a:xfrm>
            <a:off x="95001" y="3694361"/>
            <a:ext cx="74458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ain idea behind WIFI sensing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0481F27-A644-C8A3-F529-BAFB82D84227}"/>
              </a:ext>
            </a:extLst>
          </p:cNvPr>
          <p:cNvSpPr txBox="1"/>
          <p:nvPr/>
        </p:nvSpPr>
        <p:spPr>
          <a:xfrm>
            <a:off x="453737" y="4320173"/>
            <a:ext cx="12488456" cy="1265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Moving person will affect the communication channel of a WIFI signal: 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Doppler frequency shift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propagation paths and signal attenuation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D48CD90-F5DC-F197-B5CA-AF716DAC6F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" t="4565" b="2561"/>
          <a:stretch/>
        </p:blipFill>
        <p:spPr>
          <a:xfrm>
            <a:off x="7340581" y="3609786"/>
            <a:ext cx="4763424" cy="74042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2C4F277-F1BA-54E9-BD88-8D42859DBA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79" y="5711643"/>
            <a:ext cx="11117226" cy="341042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A7D24A4C-07BD-4495-EF43-E928D80CC2FB}"/>
              </a:ext>
            </a:extLst>
          </p:cNvPr>
          <p:cNvSpPr txBox="1"/>
          <p:nvPr/>
        </p:nvSpPr>
        <p:spPr>
          <a:xfrm>
            <a:off x="-12" y="9289306"/>
            <a:ext cx="130048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914446" hangingPunct="1"/>
            <a:r>
              <a:rPr lang="en-US" altLang="zh-CN" sz="1600" kern="1200" dirty="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A Taxonomy of </a:t>
            </a:r>
            <a:r>
              <a:rPr lang="en-US" altLang="zh-CN" sz="1600" kern="1200" dirty="0" err="1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WiFi</a:t>
            </a:r>
            <a:r>
              <a:rPr lang="en-US" altLang="zh-CN" sz="1600" kern="1200" dirty="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Sensing: CSI vs Passive </a:t>
            </a:r>
            <a:r>
              <a:rPr lang="en-US" altLang="zh-CN" sz="1600" kern="1200" dirty="0" err="1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WiFi</a:t>
            </a:r>
            <a:r>
              <a:rPr lang="en-US" altLang="zh-CN" sz="1600" kern="1200" dirty="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Radar, W. Li∗,M.J.</a:t>
            </a:r>
            <a:r>
              <a:rPr lang="en-US" altLang="zh-CN" sz="1600" kern="1200" dirty="0" err="1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Bocus</a:t>
            </a:r>
            <a:r>
              <a:rPr lang="en-US" altLang="zh-CN" sz="1600" kern="1200" dirty="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†,C.Tang∗,</a:t>
            </a:r>
            <a:r>
              <a:rPr lang="en-US" altLang="zh-CN" sz="1600" kern="1200" dirty="0" err="1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S.Vishwakarma</a:t>
            </a:r>
            <a:r>
              <a:rPr lang="en-US" altLang="zh-CN" sz="1600" kern="1200" dirty="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∗, R. J. </a:t>
            </a:r>
            <a:r>
              <a:rPr lang="en-US" altLang="zh-CN" sz="1600" kern="1200" dirty="0" err="1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Piechocki</a:t>
            </a:r>
            <a:r>
              <a:rPr lang="en-US" altLang="zh-CN" sz="1600" kern="1200" dirty="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†, K. Woodbridge‡, K. Chetty∗</a:t>
            </a:r>
            <a:endParaRPr lang="zh-CN" altLang="en-US" sz="1600" kern="1200" dirty="0">
              <a:solidFill>
                <a:schemeClr val="bg1"/>
              </a:solidFill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6150" name="Picture 6" descr="绿色对号图片_生活百科_高清素材_图行天下图库">
            <a:extLst>
              <a:ext uri="{FF2B5EF4-FFF2-40B4-BE49-F238E27FC236}">
                <a16:creationId xmlns:a16="http://schemas.microsoft.com/office/drawing/2014/main" id="{DFA7A1F1-94E5-B60D-13E7-259256109B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9" t="-800" b="3186"/>
          <a:stretch/>
        </p:blipFill>
        <p:spPr bwMode="auto">
          <a:xfrm>
            <a:off x="95001" y="7581023"/>
            <a:ext cx="1059456" cy="103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65069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矩形"/>
          <p:cNvSpPr/>
          <p:nvPr/>
        </p:nvSpPr>
        <p:spPr>
          <a:xfrm>
            <a:off x="-6" y="-28707"/>
            <a:ext cx="13004800" cy="1255429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defTabSz="1295465">
              <a:buClr>
                <a:srgbClr val="000000"/>
              </a:buClr>
              <a:defRPr sz="2400">
                <a:uFill>
                  <a:solidFill>
                    <a:srgbClr val="000000"/>
                  </a:solidFill>
                </a:uFill>
                <a:latin typeface="굴림"/>
                <a:ea typeface="굴림"/>
                <a:cs typeface="굴림"/>
                <a:sym typeface="굴림"/>
              </a:defRPr>
            </a:pPr>
            <a:endParaRPr sz="2400" dirty="0">
              <a:latin typeface="Calibri" panose="020F0502020204030204" pitchFamily="34" charset="0"/>
            </a:endParaRPr>
          </a:p>
        </p:txBody>
      </p:sp>
      <p:sp>
        <p:nvSpPr>
          <p:cNvPr id="265" name="Ubiquitous Computing in 6G Wireless Networks"/>
          <p:cNvSpPr txBox="1">
            <a:spLocks noGrp="1"/>
          </p:cNvSpPr>
          <p:nvPr>
            <p:ph type="title"/>
          </p:nvPr>
        </p:nvSpPr>
        <p:spPr>
          <a:xfrm>
            <a:off x="867474" y="91790"/>
            <a:ext cx="12504717" cy="104721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30000"/>
              </a:lnSpc>
              <a:defRPr sz="3800" b="1" spc="118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The Principle of WIFI Sensing based PWR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708ADA07-C264-F9ED-60A1-A806C00F3336}"/>
              </a:ext>
            </a:extLst>
          </p:cNvPr>
          <p:cNvSpPr/>
          <p:nvPr/>
        </p:nvSpPr>
        <p:spPr>
          <a:xfrm>
            <a:off x="0" y="9163567"/>
            <a:ext cx="13004800" cy="590033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defTabSz="1295465">
              <a:buClr>
                <a:srgbClr val="000000"/>
              </a:buClr>
              <a:defRPr sz="2400">
                <a:uFill>
                  <a:solidFill>
                    <a:srgbClr val="000000"/>
                  </a:solidFill>
                </a:uFill>
                <a:latin typeface="굴림"/>
                <a:ea typeface="굴림"/>
                <a:cs typeface="굴림"/>
                <a:sym typeface="굴림"/>
              </a:defRPr>
            </a:pPr>
            <a:endParaRPr sz="2400" dirty="0">
              <a:latin typeface="Calibri" panose="020F050202020403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143AD2E-1377-881B-33C5-4EEC3DB022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2" t="10198" r="24124" b="14287"/>
          <a:stretch/>
        </p:blipFill>
        <p:spPr>
          <a:xfrm>
            <a:off x="275523" y="59007"/>
            <a:ext cx="1080001" cy="1080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98DE5EB-C293-24E7-DD35-B5550C209F8D}"/>
              </a:ext>
            </a:extLst>
          </p:cNvPr>
          <p:cNvSpPr txBox="1"/>
          <p:nvPr/>
        </p:nvSpPr>
        <p:spPr>
          <a:xfrm>
            <a:off x="95001" y="1560699"/>
            <a:ext cx="74458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 ambiguity function (CAF)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ABE7DD-7A5F-B379-7089-F1F0EF7B8799}"/>
              </a:ext>
            </a:extLst>
          </p:cNvPr>
          <p:cNvSpPr txBox="1"/>
          <p:nvPr/>
        </p:nvSpPr>
        <p:spPr>
          <a:xfrm>
            <a:off x="453736" y="2280522"/>
            <a:ext cx="12195464" cy="1881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to the limited bandwidth B of a WIFI signal, the range resolution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Δτ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C/2B is not sufficient for indoor applications (between 7.5 to 1.875 meters). 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7D24A4C-07BD-4495-EF43-E928D80CC2FB}"/>
              </a:ext>
            </a:extLst>
          </p:cNvPr>
          <p:cNvSpPr txBox="1"/>
          <p:nvPr/>
        </p:nvSpPr>
        <p:spPr>
          <a:xfrm>
            <a:off x="-12" y="9289306"/>
            <a:ext cx="130048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914446" hangingPunct="1"/>
            <a:r>
              <a:rPr lang="en-US" altLang="zh-CN" sz="1600" kern="1200" dirty="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Passive </a:t>
            </a:r>
            <a:r>
              <a:rPr lang="en-US" altLang="zh-CN" sz="1600" kern="1200" dirty="0" err="1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WiFi</a:t>
            </a:r>
            <a:r>
              <a:rPr lang="en-US" altLang="zh-CN" sz="1600" kern="1200" dirty="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Radar for Human Sensing Using a Stand-Alone Access Point, </a:t>
            </a:r>
            <a:r>
              <a:rPr lang="en-US" altLang="zh-CN" sz="1600" kern="1200" dirty="0" err="1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Wenda</a:t>
            </a:r>
            <a:r>
              <a:rPr lang="en-US" altLang="zh-CN" sz="1600" kern="1200" dirty="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Li , Robert J. </a:t>
            </a:r>
            <a:r>
              <a:rPr lang="en-US" altLang="zh-CN" sz="1600" kern="1200" dirty="0" err="1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Piechocki</a:t>
            </a:r>
            <a:r>
              <a:rPr lang="en-US" altLang="zh-CN" sz="1600" kern="1200" dirty="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Karl , Chong Tang, and Kevin Chetty</a:t>
            </a:r>
            <a:endParaRPr lang="zh-CN" altLang="en-US" sz="1600" kern="1200" dirty="0">
              <a:solidFill>
                <a:schemeClr val="bg1"/>
              </a:solidFill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1867016-C08D-0741-0632-A1E5C9C7FE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611"/>
          <a:stretch/>
        </p:blipFill>
        <p:spPr>
          <a:xfrm>
            <a:off x="724970" y="4378064"/>
            <a:ext cx="6549752" cy="92380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F6CD0BB-9232-6525-EFA2-339C03B672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65"/>
          <a:stretch/>
        </p:blipFill>
        <p:spPr>
          <a:xfrm>
            <a:off x="3817915" y="5663760"/>
            <a:ext cx="2061791" cy="47700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5B607D3-EB20-B972-E7F4-94F9F407F1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476" y="4986052"/>
            <a:ext cx="6439799" cy="335326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DDA5EA3C-C68D-0258-D711-265770EFCB20}"/>
              </a:ext>
            </a:extLst>
          </p:cNvPr>
          <p:cNvSpPr txBox="1"/>
          <p:nvPr/>
        </p:nvSpPr>
        <p:spPr>
          <a:xfrm>
            <a:off x="453736" y="5531207"/>
            <a:ext cx="6281471" cy="25545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Doppler resolution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l"/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allows the Doppler resolution to be adjusted for detecting human activities.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67853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矩形"/>
          <p:cNvSpPr/>
          <p:nvPr/>
        </p:nvSpPr>
        <p:spPr>
          <a:xfrm>
            <a:off x="-6" y="-28707"/>
            <a:ext cx="13004800" cy="1255429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defTabSz="1295465">
              <a:buClr>
                <a:srgbClr val="000000"/>
              </a:buClr>
              <a:defRPr sz="2400">
                <a:uFill>
                  <a:solidFill>
                    <a:srgbClr val="000000"/>
                  </a:solidFill>
                </a:uFill>
                <a:latin typeface="굴림"/>
                <a:ea typeface="굴림"/>
                <a:cs typeface="굴림"/>
                <a:sym typeface="굴림"/>
              </a:defRPr>
            </a:pPr>
            <a:endParaRPr sz="2400" dirty="0">
              <a:latin typeface="Calibri" panose="020F0502020204030204" pitchFamily="34" charset="0"/>
            </a:endParaRPr>
          </a:p>
        </p:txBody>
      </p:sp>
      <p:sp>
        <p:nvSpPr>
          <p:cNvPr id="265" name="Ubiquitous Computing in 6G Wireless Networks"/>
          <p:cNvSpPr txBox="1">
            <a:spLocks noGrp="1"/>
          </p:cNvSpPr>
          <p:nvPr>
            <p:ph type="title"/>
          </p:nvPr>
        </p:nvSpPr>
        <p:spPr>
          <a:xfrm>
            <a:off x="0" y="91790"/>
            <a:ext cx="13004794" cy="104721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30000"/>
              </a:lnSpc>
              <a:defRPr sz="3800" b="1" spc="118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Objective and System Model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708ADA07-C264-F9ED-60A1-A806C00F3336}"/>
              </a:ext>
            </a:extLst>
          </p:cNvPr>
          <p:cNvSpPr/>
          <p:nvPr/>
        </p:nvSpPr>
        <p:spPr>
          <a:xfrm>
            <a:off x="0" y="9163567"/>
            <a:ext cx="13004800" cy="590033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defTabSz="1295465">
              <a:buClr>
                <a:srgbClr val="000000"/>
              </a:buClr>
              <a:defRPr sz="2400">
                <a:uFill>
                  <a:solidFill>
                    <a:srgbClr val="000000"/>
                  </a:solidFill>
                </a:uFill>
                <a:latin typeface="굴림"/>
                <a:ea typeface="굴림"/>
                <a:cs typeface="굴림"/>
                <a:sym typeface="굴림"/>
              </a:defRPr>
            </a:pPr>
            <a:endParaRPr sz="2400" dirty="0">
              <a:latin typeface="Calibri" panose="020F050202020403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143AD2E-1377-881B-33C5-4EEC3DB022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2" t="10198" r="24124" b="14287"/>
          <a:stretch/>
        </p:blipFill>
        <p:spPr>
          <a:xfrm>
            <a:off x="275523" y="59007"/>
            <a:ext cx="1080001" cy="1080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98DE5EB-C293-24E7-DD35-B5550C209F8D}"/>
              </a:ext>
            </a:extLst>
          </p:cNvPr>
          <p:cNvSpPr txBox="1"/>
          <p:nvPr/>
        </p:nvSpPr>
        <p:spPr>
          <a:xfrm>
            <a:off x="95002" y="1392898"/>
            <a:ext cx="115428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Human sensing with WIFI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ABE7DD-7A5F-B379-7089-F1F0EF7B8799}"/>
              </a:ext>
            </a:extLst>
          </p:cNvPr>
          <p:cNvSpPr txBox="1"/>
          <p:nvPr/>
        </p:nvSpPr>
        <p:spPr>
          <a:xfrm>
            <a:off x="275522" y="1966108"/>
            <a:ext cx="6660535" cy="650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513A213-F0D9-15DF-3009-598A6429F4DE}"/>
              </a:ext>
            </a:extLst>
          </p:cNvPr>
          <p:cNvSpPr txBox="1"/>
          <p:nvPr/>
        </p:nvSpPr>
        <p:spPr>
          <a:xfrm>
            <a:off x="623847" y="2573239"/>
            <a:ext cx="986039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Sense major motions: walking and hand waving hand… </a:t>
            </a: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Sense minor motions: keyboard typing…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A9304CD-EADE-275D-AE18-BE7736D471B7}"/>
              </a:ext>
            </a:extLst>
          </p:cNvPr>
          <p:cNvSpPr txBox="1"/>
          <p:nvPr/>
        </p:nvSpPr>
        <p:spPr>
          <a:xfrm>
            <a:off x="275522" y="3473645"/>
            <a:ext cx="6660535" cy="650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	 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152C103-04D5-D2BB-232C-9F99FF2B695D}"/>
              </a:ext>
            </a:extLst>
          </p:cNvPr>
          <p:cNvSpPr txBox="1"/>
          <p:nvPr/>
        </p:nvSpPr>
        <p:spPr>
          <a:xfrm>
            <a:off x="623847" y="4014015"/>
            <a:ext cx="5347771" cy="650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Commercial WIFI router: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BDC1FCB-692C-E5E5-14CB-8C0C71CEEA0B}"/>
              </a:ext>
            </a:extLst>
          </p:cNvPr>
          <p:cNvSpPr txBox="1"/>
          <p:nvPr/>
        </p:nvSpPr>
        <p:spPr>
          <a:xfrm>
            <a:off x="917710" y="4573037"/>
            <a:ext cx="618426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l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normal data communication</a:t>
            </a:r>
          </a:p>
          <a:p>
            <a:pPr marL="457200" indent="-457200" algn="l">
              <a:buFont typeface="Wingdings" panose="05000000000000000000" pitchFamily="2" charset="2"/>
              <a:buChar char="l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any synchronization with the passive radar receiver </a:t>
            </a:r>
          </a:p>
          <a:p>
            <a:pPr marL="457200" indent="-457200" algn="l">
              <a:buFont typeface="Wingdings" panose="05000000000000000000" pitchFamily="2" charset="2"/>
              <a:buChar char="l"/>
            </a:pPr>
            <a:r>
              <a:rPr lang="en-US" altLang="zh-CN" sz="2800" b="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 directional high-gain antenna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D2567785-3638-72DC-7DF0-8C0F8A93F0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975" y="3748998"/>
            <a:ext cx="5687219" cy="2686425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AA7BF62A-FC8C-693D-381F-0298F2F66D7E}"/>
              </a:ext>
            </a:extLst>
          </p:cNvPr>
          <p:cNvSpPr txBox="1"/>
          <p:nvPr/>
        </p:nvSpPr>
        <p:spPr>
          <a:xfrm>
            <a:off x="623846" y="6266466"/>
            <a:ext cx="12557763" cy="650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SDR (USRP) and two </a:t>
            </a:r>
            <a:r>
              <a:rPr lang="en-US" altLang="zh-CN" sz="3200" strike="sng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wideband horn antennas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Omni-directional antenna  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6FB48E3-3B82-DAE3-85CD-35F08327DC39}"/>
              </a:ext>
            </a:extLst>
          </p:cNvPr>
          <p:cNvSpPr txBox="1"/>
          <p:nvPr/>
        </p:nvSpPr>
        <p:spPr>
          <a:xfrm>
            <a:off x="275522" y="6872491"/>
            <a:ext cx="6660535" cy="650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	 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3F7FBC1-394E-CD37-5D3A-8FAD1F6AF37D}"/>
              </a:ext>
            </a:extLst>
          </p:cNvPr>
          <p:cNvSpPr txBox="1"/>
          <p:nvPr/>
        </p:nvSpPr>
        <p:spPr>
          <a:xfrm>
            <a:off x="623847" y="7478515"/>
            <a:ext cx="1196399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Received Signal Strength (RSS) model to localize the WIFI AP position</a:t>
            </a: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Iterative Adaptive Approach (IAA) to improve Doppler resolution</a:t>
            </a:r>
          </a:p>
        </p:txBody>
      </p:sp>
    </p:spTree>
    <p:extLst>
      <p:ext uri="{BB962C8B-B14F-4D97-AF65-F5344CB8AC3E}">
        <p14:creationId xmlns:p14="http://schemas.microsoft.com/office/powerpoint/2010/main" val="272011205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A35D4-559B-42C2-03E2-DAB313CCE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矩形">
            <a:extLst>
              <a:ext uri="{FF2B5EF4-FFF2-40B4-BE49-F238E27FC236}">
                <a16:creationId xmlns:a16="http://schemas.microsoft.com/office/drawing/2014/main" id="{C85E42D0-F3FD-C64D-C2F2-0ED5173D15ED}"/>
              </a:ext>
            </a:extLst>
          </p:cNvPr>
          <p:cNvSpPr/>
          <p:nvPr/>
        </p:nvSpPr>
        <p:spPr>
          <a:xfrm>
            <a:off x="-6" y="-28707"/>
            <a:ext cx="13004800" cy="1255429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defTabSz="1295465">
              <a:buClr>
                <a:srgbClr val="000000"/>
              </a:buClr>
              <a:defRPr sz="2400">
                <a:uFill>
                  <a:solidFill>
                    <a:srgbClr val="000000"/>
                  </a:solidFill>
                </a:uFill>
                <a:latin typeface="굴림"/>
                <a:ea typeface="굴림"/>
                <a:cs typeface="굴림"/>
                <a:sym typeface="굴림"/>
              </a:defRPr>
            </a:pPr>
            <a:endParaRPr sz="2400" dirty="0">
              <a:latin typeface="Calibri" panose="020F0502020204030204" pitchFamily="34" charset="0"/>
            </a:endParaRPr>
          </a:p>
        </p:txBody>
      </p:sp>
      <p:sp>
        <p:nvSpPr>
          <p:cNvPr id="265" name="Ubiquitous Computing in 6G Wireless Networks">
            <a:extLst>
              <a:ext uri="{FF2B5EF4-FFF2-40B4-BE49-F238E27FC236}">
                <a16:creationId xmlns:a16="http://schemas.microsoft.com/office/drawing/2014/main" id="{D29B2347-8242-EC95-AC16-922E938AC6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91790"/>
            <a:ext cx="13004794" cy="104721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30000"/>
              </a:lnSpc>
              <a:defRPr sz="3800" b="1" spc="118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Practical System Setup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D0AE9F05-1E5A-6BD0-3859-E8DF4296AF97}"/>
              </a:ext>
            </a:extLst>
          </p:cNvPr>
          <p:cNvSpPr/>
          <p:nvPr/>
        </p:nvSpPr>
        <p:spPr>
          <a:xfrm>
            <a:off x="0" y="9163567"/>
            <a:ext cx="13004800" cy="590033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defTabSz="1295465">
              <a:buClr>
                <a:srgbClr val="000000"/>
              </a:buClr>
              <a:defRPr sz="2400">
                <a:uFill>
                  <a:solidFill>
                    <a:srgbClr val="000000"/>
                  </a:solidFill>
                </a:uFill>
                <a:latin typeface="굴림"/>
                <a:ea typeface="굴림"/>
                <a:cs typeface="굴림"/>
                <a:sym typeface="굴림"/>
              </a:defRPr>
            </a:pPr>
            <a:endParaRPr sz="2400" dirty="0">
              <a:latin typeface="Calibri" panose="020F050202020403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3FD6D6D-19F9-8E7E-8E43-4B4A540ED9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2" t="10198" r="24124" b="14287"/>
          <a:stretch/>
        </p:blipFill>
        <p:spPr>
          <a:xfrm>
            <a:off x="275523" y="59007"/>
            <a:ext cx="1080001" cy="1080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08A0E21-0DB1-2C6B-7C6F-E1917A2AAADA}"/>
              </a:ext>
            </a:extLst>
          </p:cNvPr>
          <p:cNvSpPr txBox="1"/>
          <p:nvPr/>
        </p:nvSpPr>
        <p:spPr>
          <a:xfrm>
            <a:off x="95002" y="1392898"/>
            <a:ext cx="115428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Human sensing with WIFI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2D056D1-C299-7BAD-43BF-9D6EA62338A1}"/>
              </a:ext>
            </a:extLst>
          </p:cNvPr>
          <p:cNvSpPr txBox="1"/>
          <p:nvPr/>
        </p:nvSpPr>
        <p:spPr>
          <a:xfrm>
            <a:off x="297620" y="1965320"/>
            <a:ext cx="2326828" cy="1265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	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6247F3-3ABC-4C89-5019-3EDBC966730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25" b="19109"/>
          <a:stretch/>
        </p:blipFill>
        <p:spPr>
          <a:xfrm>
            <a:off x="95002" y="2657126"/>
            <a:ext cx="6453785" cy="265613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3C1321D-748E-3DCA-47C2-38781E09EF96}"/>
              </a:ext>
            </a:extLst>
          </p:cNvPr>
          <p:cNvSpPr txBox="1"/>
          <p:nvPr/>
        </p:nvSpPr>
        <p:spPr>
          <a:xfrm>
            <a:off x="3047050" y="4284710"/>
            <a:ext cx="3501737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USRP NI 2900</a:t>
            </a:r>
            <a:endParaRPr lang="zh-CN" altLang="en-US" sz="2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C179B1-A692-6CCB-DA87-355393AF0AFD}"/>
              </a:ext>
            </a:extLst>
          </p:cNvPr>
          <p:cNvSpPr txBox="1"/>
          <p:nvPr/>
        </p:nvSpPr>
        <p:spPr>
          <a:xfrm>
            <a:off x="0" y="2714729"/>
            <a:ext cx="3835730" cy="95410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Omni-directional Antenna </a:t>
            </a:r>
            <a:endParaRPr lang="zh-CN" altLang="en-US" sz="28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3C59DD4-FE0C-EA39-6571-694197308F5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4" t="2462" r="8524"/>
          <a:stretch/>
        </p:blipFill>
        <p:spPr>
          <a:xfrm rot="5400000">
            <a:off x="7523931" y="731993"/>
            <a:ext cx="3822598" cy="536764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E618E9B-0E5A-28A1-7763-186E51C137DE}"/>
              </a:ext>
            </a:extLst>
          </p:cNvPr>
          <p:cNvSpPr txBox="1"/>
          <p:nvPr/>
        </p:nvSpPr>
        <p:spPr>
          <a:xfrm>
            <a:off x="8479357" y="1155192"/>
            <a:ext cx="1911746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WIFI AP</a:t>
            </a:r>
            <a:endParaRPr lang="zh-CN" altLang="en-US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30C1F3-FE97-BF32-2FD2-906E470BC91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41"/>
          <a:stretch/>
        </p:blipFill>
        <p:spPr>
          <a:xfrm>
            <a:off x="1554615" y="5494644"/>
            <a:ext cx="8841971" cy="3599603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1C7FD774-99D8-92A4-BAF7-C5C9A884EEF9}"/>
              </a:ext>
            </a:extLst>
          </p:cNvPr>
          <p:cNvCxnSpPr>
            <a:cxnSpLocks/>
          </p:cNvCxnSpPr>
          <p:nvPr/>
        </p:nvCxnSpPr>
        <p:spPr>
          <a:xfrm>
            <a:off x="2302455" y="6543304"/>
            <a:ext cx="1019439" cy="2579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F19F2165-2F2A-8155-6E7E-8B828F36FE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527" b="92248" l="7500" r="90000">
                        <a14:foregroundMark x1="48750" y1="18605" x2="48750" y2="18605"/>
                        <a14:foregroundMark x1="7500" y1="89922" x2="7500" y2="89922"/>
                        <a14:foregroundMark x1="73750" y1="92248" x2="73750" y2="922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09345" y="5711951"/>
            <a:ext cx="762106" cy="1228896"/>
          </a:xfrm>
          <a:prstGeom prst="rect">
            <a:avLst/>
          </a:prstGeom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0B8CCB4-CE9C-E021-45D9-9A9655C35660}"/>
              </a:ext>
            </a:extLst>
          </p:cNvPr>
          <p:cNvCxnSpPr>
            <a:cxnSpLocks/>
          </p:cNvCxnSpPr>
          <p:nvPr/>
        </p:nvCxnSpPr>
        <p:spPr>
          <a:xfrm>
            <a:off x="2302455" y="6543304"/>
            <a:ext cx="5274002" cy="2384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2F72ACAE-88D6-76B5-B82D-54BBCB2C79DF}"/>
              </a:ext>
            </a:extLst>
          </p:cNvPr>
          <p:cNvCxnSpPr>
            <a:cxnSpLocks/>
          </p:cNvCxnSpPr>
          <p:nvPr/>
        </p:nvCxnSpPr>
        <p:spPr>
          <a:xfrm flipV="1">
            <a:off x="2302455" y="6189903"/>
            <a:ext cx="3801462" cy="3336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072467A1-8A3B-3DDB-1113-27257CC2AE19}"/>
              </a:ext>
            </a:extLst>
          </p:cNvPr>
          <p:cNvCxnSpPr>
            <a:cxnSpLocks/>
          </p:cNvCxnSpPr>
          <p:nvPr/>
        </p:nvCxnSpPr>
        <p:spPr>
          <a:xfrm>
            <a:off x="6190398" y="6189903"/>
            <a:ext cx="1386059" cy="5918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7B53D1CF-4235-FE52-9F98-E87FE0D5C683}"/>
              </a:ext>
            </a:extLst>
          </p:cNvPr>
          <p:cNvSpPr txBox="1"/>
          <p:nvPr/>
        </p:nvSpPr>
        <p:spPr>
          <a:xfrm rot="817274">
            <a:off x="2034371" y="6634059"/>
            <a:ext cx="1295768" cy="5950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 channel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Helvetica Light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24B45A0-8FAD-7E1B-10F2-6BC3B6DB90CE}"/>
              </a:ext>
            </a:extLst>
          </p:cNvPr>
          <p:cNvSpPr txBox="1"/>
          <p:nvPr/>
        </p:nvSpPr>
        <p:spPr>
          <a:xfrm rot="182074">
            <a:off x="4445163" y="6654016"/>
            <a:ext cx="1295768" cy="34881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signal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Helvetica Light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69C5887-0A9B-5C96-AD21-A491A7CA4E33}"/>
              </a:ext>
            </a:extLst>
          </p:cNvPr>
          <p:cNvSpPr txBox="1"/>
          <p:nvPr/>
        </p:nvSpPr>
        <p:spPr>
          <a:xfrm rot="1157696">
            <a:off x="6397152" y="5929904"/>
            <a:ext cx="1295768" cy="5950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Surveillance channel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3192528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矩形"/>
          <p:cNvSpPr/>
          <p:nvPr/>
        </p:nvSpPr>
        <p:spPr>
          <a:xfrm>
            <a:off x="-6" y="-28707"/>
            <a:ext cx="13004800" cy="1255429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defTabSz="1295465">
              <a:buClr>
                <a:srgbClr val="000000"/>
              </a:buClr>
              <a:defRPr sz="2400">
                <a:uFill>
                  <a:solidFill>
                    <a:srgbClr val="000000"/>
                  </a:solidFill>
                </a:uFill>
                <a:latin typeface="굴림"/>
                <a:ea typeface="굴림"/>
                <a:cs typeface="굴림"/>
                <a:sym typeface="굴림"/>
              </a:defRPr>
            </a:pPr>
            <a:endParaRPr sz="2400" dirty="0">
              <a:latin typeface="Calibri" panose="020F0502020204030204" pitchFamily="34" charset="0"/>
            </a:endParaRPr>
          </a:p>
        </p:txBody>
      </p:sp>
      <p:sp>
        <p:nvSpPr>
          <p:cNvPr id="265" name="Ubiquitous Computing in 6G Wireless Networks"/>
          <p:cNvSpPr txBox="1">
            <a:spLocks noGrp="1"/>
          </p:cNvSpPr>
          <p:nvPr>
            <p:ph type="title"/>
          </p:nvPr>
        </p:nvSpPr>
        <p:spPr>
          <a:xfrm>
            <a:off x="0" y="56775"/>
            <a:ext cx="13004794" cy="104721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30000"/>
              </a:lnSpc>
              <a:defRPr sz="3800" b="1" spc="118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Localization of WIFI AP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708ADA07-C264-F9ED-60A1-A806C00F3336}"/>
              </a:ext>
            </a:extLst>
          </p:cNvPr>
          <p:cNvSpPr/>
          <p:nvPr/>
        </p:nvSpPr>
        <p:spPr>
          <a:xfrm>
            <a:off x="0" y="9163567"/>
            <a:ext cx="13004800" cy="590033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defTabSz="1295465">
              <a:buClr>
                <a:srgbClr val="000000"/>
              </a:buClr>
              <a:defRPr sz="2400">
                <a:uFill>
                  <a:solidFill>
                    <a:srgbClr val="000000"/>
                  </a:solidFill>
                </a:uFill>
                <a:latin typeface="굴림"/>
                <a:ea typeface="굴림"/>
                <a:cs typeface="굴림"/>
                <a:sym typeface="굴림"/>
              </a:defRPr>
            </a:pPr>
            <a:endParaRPr sz="2400" dirty="0">
              <a:latin typeface="Calibri" panose="020F050202020403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143AD2E-1377-881B-33C5-4EEC3DB022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2" t="10198" r="24124" b="14287"/>
          <a:stretch/>
        </p:blipFill>
        <p:spPr>
          <a:xfrm>
            <a:off x="275523" y="59007"/>
            <a:ext cx="1080001" cy="1080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98DE5EB-C293-24E7-DD35-B5550C209F8D}"/>
              </a:ext>
            </a:extLst>
          </p:cNvPr>
          <p:cNvSpPr txBox="1"/>
          <p:nvPr/>
        </p:nvSpPr>
        <p:spPr>
          <a:xfrm>
            <a:off x="95002" y="1414172"/>
            <a:ext cx="56501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 to do localization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ABE7DD-7A5F-B379-7089-F1F0EF7B8799}"/>
              </a:ext>
            </a:extLst>
          </p:cNvPr>
          <p:cNvSpPr txBox="1"/>
          <p:nvPr/>
        </p:nvSpPr>
        <p:spPr>
          <a:xfrm>
            <a:off x="453734" y="2070562"/>
            <a:ext cx="11267209" cy="1635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usually favorable to deploy the passive radar sensor close to the WIFI AP behind the wall</a:t>
            </a:r>
          </a:p>
          <a:p>
            <a:pPr marL="457200" indent="-457200" algn="l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exact position of WIFI AP inside the room is unknown 	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2EDD238-3F08-063B-61D4-568F42CD8F4C}"/>
              </a:ext>
            </a:extLst>
          </p:cNvPr>
          <p:cNvSpPr txBox="1"/>
          <p:nvPr/>
        </p:nvSpPr>
        <p:spPr>
          <a:xfrm>
            <a:off x="95002" y="3760152"/>
            <a:ext cx="56501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How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do localization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D15C7C1-387E-30C1-1874-7D48B70049A6}"/>
              </a:ext>
            </a:extLst>
          </p:cNvPr>
          <p:cNvSpPr txBox="1"/>
          <p:nvPr/>
        </p:nvSpPr>
        <p:spPr>
          <a:xfrm>
            <a:off x="453734" y="4341521"/>
            <a:ext cx="11979731" cy="2127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l">
              <a:buFont typeface="+mj-ea"/>
              <a:buAutoNum type="circleNumDbPlain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Measuring the Angle-of-Arrival (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AOA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with a PWR from multiple positions: requires a highly directional antenna to accurately measure the AOA ----- not available for WIFI </a:t>
            </a:r>
          </a:p>
          <a:p>
            <a:pPr marL="514350" indent="-514350" algn="l">
              <a:lnSpc>
                <a:spcPct val="125000"/>
              </a:lnSpc>
              <a:buFont typeface="+mj-ea"/>
              <a:buAutoNum type="circleNumDbPlain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Received Signal Strength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RSS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Model Fitting Technique	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71D64D-8053-A36A-1537-E3E80CA11B7F}"/>
              </a:ext>
            </a:extLst>
          </p:cNvPr>
          <p:cNvSpPr txBox="1"/>
          <p:nvPr/>
        </p:nvSpPr>
        <p:spPr>
          <a:xfrm>
            <a:off x="815523" y="6483391"/>
            <a:ext cx="1108355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l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simply implemented by a single-channel receiver with an omnidirectional antenna</a:t>
            </a:r>
          </a:p>
          <a:p>
            <a:pPr marL="457200" indent="-457200" algn="l">
              <a:buFont typeface="Wingdings" panose="05000000000000000000" pitchFamily="2" charset="2"/>
              <a:buChar char="l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relies on the measurement of received signal strength and not sensitive to the signal wavelengths</a:t>
            </a:r>
          </a:p>
          <a:p>
            <a:pPr marL="457200" indent="-457200" algn="l">
              <a:buFont typeface="Wingdings" panose="05000000000000000000" pitchFamily="2" charset="2"/>
              <a:buChar char="l"/>
            </a:pPr>
            <a:r>
              <a:rPr lang="en-US" altLang="zh-CN" sz="3200" dirty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3200" b="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ultipath propagations effects can be mitigated</a:t>
            </a:r>
          </a:p>
        </p:txBody>
      </p:sp>
    </p:spTree>
    <p:extLst>
      <p:ext uri="{BB962C8B-B14F-4D97-AF65-F5344CB8AC3E}">
        <p14:creationId xmlns:p14="http://schemas.microsoft.com/office/powerpoint/2010/main" val="266161735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矩形"/>
          <p:cNvSpPr/>
          <p:nvPr/>
        </p:nvSpPr>
        <p:spPr>
          <a:xfrm>
            <a:off x="-6" y="-28707"/>
            <a:ext cx="13004800" cy="1255429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defTabSz="1295465">
              <a:buClr>
                <a:srgbClr val="000000"/>
              </a:buClr>
              <a:defRPr sz="2400">
                <a:uFill>
                  <a:solidFill>
                    <a:srgbClr val="000000"/>
                  </a:solidFill>
                </a:uFill>
                <a:latin typeface="굴림"/>
                <a:ea typeface="굴림"/>
                <a:cs typeface="굴림"/>
                <a:sym typeface="굴림"/>
              </a:defRPr>
            </a:pPr>
            <a:endParaRPr sz="2400" dirty="0">
              <a:latin typeface="Calibri" panose="020F0502020204030204" pitchFamily="34" charset="0"/>
            </a:endParaRPr>
          </a:p>
        </p:txBody>
      </p:sp>
      <p:sp>
        <p:nvSpPr>
          <p:cNvPr id="265" name="Ubiquitous Computing in 6G Wireless Networks"/>
          <p:cNvSpPr txBox="1">
            <a:spLocks noGrp="1"/>
          </p:cNvSpPr>
          <p:nvPr>
            <p:ph type="title"/>
          </p:nvPr>
        </p:nvSpPr>
        <p:spPr>
          <a:xfrm>
            <a:off x="0" y="56775"/>
            <a:ext cx="13004794" cy="104721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30000"/>
              </a:lnSpc>
              <a:defRPr sz="3800" b="1" spc="118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Localization of WIFI AP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708ADA07-C264-F9ED-60A1-A806C00F3336}"/>
              </a:ext>
            </a:extLst>
          </p:cNvPr>
          <p:cNvSpPr/>
          <p:nvPr/>
        </p:nvSpPr>
        <p:spPr>
          <a:xfrm>
            <a:off x="0" y="9163567"/>
            <a:ext cx="13004800" cy="590033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defTabSz="1295465">
              <a:buClr>
                <a:srgbClr val="000000"/>
              </a:buClr>
              <a:defRPr sz="2400">
                <a:uFill>
                  <a:solidFill>
                    <a:srgbClr val="000000"/>
                  </a:solidFill>
                </a:uFill>
                <a:latin typeface="굴림"/>
                <a:ea typeface="굴림"/>
                <a:cs typeface="굴림"/>
                <a:sym typeface="굴림"/>
              </a:defRPr>
            </a:pPr>
            <a:endParaRPr sz="2400" dirty="0">
              <a:latin typeface="Calibri" panose="020F050202020403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143AD2E-1377-881B-33C5-4EEC3DB022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2" t="10198" r="24124" b="14287"/>
          <a:stretch/>
        </p:blipFill>
        <p:spPr>
          <a:xfrm>
            <a:off x="275523" y="59007"/>
            <a:ext cx="1080001" cy="1080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98DE5EB-C293-24E7-DD35-B5550C209F8D}"/>
              </a:ext>
            </a:extLst>
          </p:cNvPr>
          <p:cNvSpPr txBox="1"/>
          <p:nvPr/>
        </p:nvSpPr>
        <p:spPr>
          <a:xfrm>
            <a:off x="95002" y="1560699"/>
            <a:ext cx="105809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Received Signal Strength (RSS) Model Fitting ——In Essay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30511FA-F8E6-F4B9-3CC8-8AE84D9D2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13" y="2246229"/>
            <a:ext cx="5435260" cy="102147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087B165-0F6E-2F00-BD19-74478D9ED7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550" y="2160323"/>
            <a:ext cx="4040637" cy="101606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A99B19F-52FA-2232-CCE2-8E046D84D5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1917"/>
            <a:ext cx="3019911" cy="10840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93261BC-5230-531B-9A1C-80B364D0F2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739" y="2192171"/>
            <a:ext cx="2257445" cy="83847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DC5B88C-2059-BB8A-2678-59C6043488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0" y="4975275"/>
            <a:ext cx="5601482" cy="343900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CCADBFE-3E83-0E4C-9014-473A64A681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445" y="3209922"/>
            <a:ext cx="6621556" cy="101606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0CE3D80-C416-CC13-97EF-76B6B72510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775" y="4259521"/>
            <a:ext cx="5824418" cy="483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599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DD6B2-A423-30CF-A284-8D0DFC235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矩形">
            <a:extLst>
              <a:ext uri="{FF2B5EF4-FFF2-40B4-BE49-F238E27FC236}">
                <a16:creationId xmlns:a16="http://schemas.microsoft.com/office/drawing/2014/main" id="{3F5B5583-C765-B372-3FDF-57CF55734105}"/>
              </a:ext>
            </a:extLst>
          </p:cNvPr>
          <p:cNvSpPr/>
          <p:nvPr/>
        </p:nvSpPr>
        <p:spPr>
          <a:xfrm>
            <a:off x="-6" y="-28707"/>
            <a:ext cx="13004800" cy="1255429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defTabSz="1295465">
              <a:buClr>
                <a:srgbClr val="000000"/>
              </a:buClr>
              <a:defRPr sz="2400">
                <a:uFill>
                  <a:solidFill>
                    <a:srgbClr val="000000"/>
                  </a:solidFill>
                </a:uFill>
                <a:latin typeface="굴림"/>
                <a:ea typeface="굴림"/>
                <a:cs typeface="굴림"/>
                <a:sym typeface="굴림"/>
              </a:defRPr>
            </a:pPr>
            <a:endParaRPr sz="2400" dirty="0">
              <a:latin typeface="Calibri" panose="020F0502020204030204" pitchFamily="34" charset="0"/>
            </a:endParaRPr>
          </a:p>
        </p:txBody>
      </p:sp>
      <p:sp>
        <p:nvSpPr>
          <p:cNvPr id="265" name="Ubiquitous Computing in 6G Wireless Networks">
            <a:extLst>
              <a:ext uri="{FF2B5EF4-FFF2-40B4-BE49-F238E27FC236}">
                <a16:creationId xmlns:a16="http://schemas.microsoft.com/office/drawing/2014/main" id="{1AB2AD67-3878-6DE9-C098-2084CBC504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56775"/>
            <a:ext cx="13004794" cy="104721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30000"/>
              </a:lnSpc>
              <a:defRPr sz="3800" b="1" spc="118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Localization of WIFI AP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C5E0C62D-56EF-B455-05B5-04FA7FABAD04}"/>
              </a:ext>
            </a:extLst>
          </p:cNvPr>
          <p:cNvSpPr/>
          <p:nvPr/>
        </p:nvSpPr>
        <p:spPr>
          <a:xfrm>
            <a:off x="0" y="9163567"/>
            <a:ext cx="13004800" cy="590033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defTabSz="1295465">
              <a:buClr>
                <a:srgbClr val="000000"/>
              </a:buClr>
              <a:defRPr sz="2400">
                <a:uFill>
                  <a:solidFill>
                    <a:srgbClr val="000000"/>
                  </a:solidFill>
                </a:uFill>
                <a:latin typeface="굴림"/>
                <a:ea typeface="굴림"/>
                <a:cs typeface="굴림"/>
                <a:sym typeface="굴림"/>
              </a:defRPr>
            </a:pPr>
            <a:endParaRPr sz="2400" dirty="0">
              <a:latin typeface="Calibri" panose="020F050202020403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4E4F014-94AF-3403-54DA-C2B8F37DDC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2" t="10198" r="24124" b="14287"/>
          <a:stretch/>
        </p:blipFill>
        <p:spPr>
          <a:xfrm>
            <a:off x="275523" y="59007"/>
            <a:ext cx="1080001" cy="1080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26AA4C4-7F54-0ADC-DF2A-2058F608D58B}"/>
              </a:ext>
            </a:extLst>
          </p:cNvPr>
          <p:cNvSpPr txBox="1"/>
          <p:nvPr/>
        </p:nvSpPr>
        <p:spPr>
          <a:xfrm>
            <a:off x="36483" y="1363621"/>
            <a:ext cx="119465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Received Signal Strength (RSS) Model Fitting ——In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Practical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98E17C2-013A-4D23-400D-841B38A898DF}"/>
              </a:ext>
            </a:extLst>
          </p:cNvPr>
          <p:cNvSpPr txBox="1"/>
          <p:nvPr/>
        </p:nvSpPr>
        <p:spPr>
          <a:xfrm>
            <a:off x="180524" y="1846245"/>
            <a:ext cx="6660535" cy="650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 the signal program	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7F7C01D-56FB-3709-31A8-935E5B26F5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18"/>
          <a:stretch/>
        </p:blipFill>
        <p:spPr>
          <a:xfrm>
            <a:off x="275523" y="2578997"/>
            <a:ext cx="4963892" cy="498996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EDA5738-96E6-8E67-08E3-7D7E5E01D7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" y="7726937"/>
            <a:ext cx="6841058" cy="202666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B1B470D-09C5-A7F8-FFF8-C1A946877B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548" y="2085295"/>
            <a:ext cx="5937669" cy="256804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78D9F8E-EC7F-D7FA-F859-26F52BCCE4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548" y="4663228"/>
            <a:ext cx="6080167" cy="509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72485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66c6fe18-2060-49ac-8a2e-e03e2b6dc3e1"/>
  <p:tag name="COMMONDATA" val="eyJoZGlkIjoiMjAwZTczM2QwYzZlMmZlZDdiNmRlYzc2MTcwYTU0YzkifQ==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11341</TotalTime>
  <Words>812</Words>
  <Application>Microsoft Office PowerPoint</Application>
  <PresentationFormat>自定义</PresentationFormat>
  <Paragraphs>122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4" baseType="lpstr">
      <vt:lpstr>Apple SD 산돌고딕 Neo 옅은체</vt:lpstr>
      <vt:lpstr>Gill Sans</vt:lpstr>
      <vt:lpstr>굴림</vt:lpstr>
      <vt:lpstr>Helvetica Light</vt:lpstr>
      <vt:lpstr>Helvetica Neue</vt:lpstr>
      <vt:lpstr>Söhne</vt:lpstr>
      <vt:lpstr>等线</vt:lpstr>
      <vt:lpstr>微软雅黑</vt:lpstr>
      <vt:lpstr>Arial</vt:lpstr>
      <vt:lpstr>Calibri</vt:lpstr>
      <vt:lpstr>Georgia</vt:lpstr>
      <vt:lpstr>Helvetica</vt:lpstr>
      <vt:lpstr>Times New Roman</vt:lpstr>
      <vt:lpstr>Wingdings</vt:lpstr>
      <vt:lpstr>White</vt:lpstr>
      <vt:lpstr>Human Motion Sensing with WIFI Passive Radar</vt:lpstr>
      <vt:lpstr>Background</vt:lpstr>
      <vt:lpstr>The Principle of WIFI Sensing</vt:lpstr>
      <vt:lpstr>The Principle of WIFI Sensing based PWR</vt:lpstr>
      <vt:lpstr>Objective and System Model</vt:lpstr>
      <vt:lpstr>Practical System Setup</vt:lpstr>
      <vt:lpstr>Localization of WIFI AP</vt:lpstr>
      <vt:lpstr>Localization of WIFI AP</vt:lpstr>
      <vt:lpstr>Localization of WIFI AP</vt:lpstr>
      <vt:lpstr>Localization of WIFI AP</vt:lpstr>
      <vt:lpstr>Localization of WIFI AP</vt:lpstr>
      <vt:lpstr>Doppler Detection of Human Motions</vt:lpstr>
      <vt:lpstr>Doppler Detection of Human Motions</vt:lpstr>
      <vt:lpstr>Doppler Detection of Human Motions</vt:lpstr>
      <vt:lpstr>Doppler Detection of Human Motions</vt:lpstr>
      <vt:lpstr>Doppler Detection of Human Motions</vt:lpstr>
      <vt:lpstr>Doppler Detection of Human Motions</vt:lpstr>
      <vt:lpstr>Doppler Detection of Human Motions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Ubiquitous Computing in 6G Wireless Networks</dc:title>
  <dc:creator>DELL</dc:creator>
  <cp:lastModifiedBy>Haodong zhang</cp:lastModifiedBy>
  <cp:revision>134</cp:revision>
  <dcterms:created xsi:type="dcterms:W3CDTF">2022-11-13T11:06:00Z</dcterms:created>
  <dcterms:modified xsi:type="dcterms:W3CDTF">2024-01-12T22:02:19Z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274564DE7A02442A9CFD73E3B4490D3D</vt:lpwstr>
  </property>
  <property fmtid="{D5CDD505-2E9C-101B-9397-08002B2CF9AE}" pid="3" name="KSOProductBuildVer">
    <vt:lpwstr>2052-11.1.0.12980</vt:lpwstr>
  </property>
</Properties>
</file>